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e37f1b2b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e37f1b2b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ddfee8de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ddfee8de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ddfee8de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ddfee8de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9090756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9090756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ddfee8de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ddfee8de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ddfee8de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ddfee8de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ddfee8de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ddfee8de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ddfee8de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ddfee8de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ddfee8de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1ddfee8de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ddfee8de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ddfee8de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2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19.jpg"/><Relationship Id="rId7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7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Relationship Id="rId4" Type="http://schemas.openxmlformats.org/officeDocument/2006/relationships/image" Target="../media/image21.jpg"/><Relationship Id="rId5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14.jpg"/><Relationship Id="rId7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5691" y="-852275"/>
            <a:ext cx="9490739" cy="63247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236200"/>
            <a:ext cx="85206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2"/>
                </a:highlight>
              </a:rPr>
              <a:t>СВЕТ БАШКИРИИ</a:t>
            </a:r>
            <a:endParaRPr>
              <a:highlight>
                <a:schemeClr val="dk2"/>
              </a:highlight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59363" y="4618150"/>
            <a:ext cx="8520600" cy="3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chemeClr val="dk1"/>
                </a:solidFill>
                <a:highlight>
                  <a:schemeClr val="dk2"/>
                </a:highlight>
              </a:rPr>
              <a:t>МОДУЛЬНЫЕ ПРИБОРЫ ОСВЕЩЕНИЯ</a:t>
            </a:r>
            <a:endParaRPr i="1" sz="2100">
              <a:solidFill>
                <a:schemeClr val="dk1"/>
              </a:solidFill>
              <a:highlight>
                <a:schemeClr val="dk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634" y="61771"/>
            <a:ext cx="2714026" cy="20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" y="305625"/>
            <a:ext cx="3687440" cy="276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22575"/>
            <a:ext cx="4654000" cy="185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4625" y="2026000"/>
            <a:ext cx="5589376" cy="41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9650" y="81475"/>
            <a:ext cx="2661450" cy="199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>
            <p:ph type="title"/>
          </p:nvPr>
        </p:nvSpPr>
        <p:spPr>
          <a:xfrm>
            <a:off x="97200" y="61775"/>
            <a:ext cx="3581700" cy="1192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highlight>
                  <a:schemeClr val="dk2"/>
                </a:highlight>
              </a:rPr>
              <a:t>Цели проекта:</a:t>
            </a:r>
            <a:endParaRPr sz="3200">
              <a:highlight>
                <a:schemeClr val="dk2"/>
              </a:highlight>
            </a:endParaRPr>
          </a:p>
        </p:txBody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-351375" y="3501800"/>
            <a:ext cx="6871200" cy="189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79">
                <a:highlight>
                  <a:schemeClr val="dk2"/>
                </a:highlight>
              </a:rPr>
              <a:t>1.Информационная поддержка услуг предоставления оборудования в аренду.</a:t>
            </a:r>
            <a:endParaRPr b="1" sz="1679">
              <a:highlight>
                <a:schemeClr val="dk2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79">
                <a:highlight>
                  <a:schemeClr val="dk2"/>
                </a:highlight>
              </a:rPr>
              <a:t>2. Привлечение финансирования в новые разработки и  расширение парка осветительных приборов.</a:t>
            </a:r>
            <a:endParaRPr sz="1679"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650" y="0"/>
            <a:ext cx="9201650" cy="6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157300" y="172425"/>
            <a:ext cx="86970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  <a:highlight>
                  <a:schemeClr val="dk1"/>
                </a:highlight>
              </a:rPr>
              <a:t>Иван Штанько +7(982)2621432</a:t>
            </a:r>
            <a:endParaRPr sz="26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600">
                <a:solidFill>
                  <a:schemeClr val="lt1"/>
                </a:solidFill>
                <a:highlight>
                  <a:schemeClr val="dk1"/>
                </a:highlight>
              </a:rPr>
              <a:t>Рияз Исхаков +7(917)3435449</a:t>
            </a:r>
            <a:endParaRPr sz="26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6446450" y="4726550"/>
            <a:ext cx="2541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2"/>
                </a:solidFill>
              </a:rPr>
              <a:t>ООО «Р.И.Продакшн»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0827" l="0" r="0" t="10827"/>
          <a:stretch/>
        </p:blipFill>
        <p:spPr>
          <a:xfrm>
            <a:off x="15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1016900" y="3177325"/>
            <a:ext cx="7767300" cy="257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00">
                <a:highlight>
                  <a:schemeClr val="dk2"/>
                </a:highlight>
              </a:rPr>
              <a:t>Иван Штанько продюсер. Тагир Ахмедьянов гафер. Аркадий Антипов инженер. Рияз Исхаков оператор.</a:t>
            </a:r>
            <a:endParaRPr sz="2000">
              <a:highlight>
                <a:schemeClr val="dk2"/>
              </a:highlight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289800" y="32800"/>
            <a:ext cx="25644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700">
                <a:highlight>
                  <a:schemeClr val="dk2"/>
                </a:highlight>
              </a:rPr>
              <a:t>Команда</a:t>
            </a:r>
            <a:endParaRPr sz="3700"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7791" l="0" r="0" t="7799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202000" y="1846575"/>
            <a:ext cx="5193900" cy="257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highlight>
                  <a:schemeClr val="dk2"/>
                </a:highlight>
              </a:rPr>
              <a:t>Проблемы:</a:t>
            </a:r>
            <a:endParaRPr sz="4000">
              <a:highlight>
                <a:schemeClr val="dk2"/>
              </a:highlight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202000" y="2896100"/>
            <a:ext cx="5193900" cy="257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highlight>
                  <a:schemeClr val="dk2"/>
                </a:highlight>
              </a:rPr>
              <a:t>1. Цены. </a:t>
            </a:r>
            <a:br>
              <a:rPr b="1" lang="ru" sz="2500">
                <a:highlight>
                  <a:schemeClr val="dk2"/>
                </a:highlight>
              </a:rPr>
            </a:br>
            <a:r>
              <a:rPr b="1" lang="ru" sz="2500">
                <a:highlight>
                  <a:schemeClr val="dk2"/>
                </a:highlight>
              </a:rPr>
              <a:t>2. Ремонт. </a:t>
            </a:r>
            <a:endParaRPr b="1" sz="2500"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highlight>
                  <a:schemeClr val="dk2"/>
                </a:highlight>
              </a:rPr>
              <a:t>3.Ресурсы.</a:t>
            </a:r>
            <a:endParaRPr sz="2500"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75" y="261862"/>
            <a:ext cx="4411802" cy="281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724" y="134550"/>
            <a:ext cx="4607626" cy="307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7900" y="2943425"/>
            <a:ext cx="5406598" cy="20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92575" y="3115400"/>
            <a:ext cx="4306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highlight>
                  <a:schemeClr val="dk1"/>
                </a:highlight>
              </a:rPr>
              <a:t>Преимущества:</a:t>
            </a:r>
            <a:endParaRPr sz="20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92575" y="3551000"/>
            <a:ext cx="43062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chemeClr val="dk1"/>
                </a:highlight>
              </a:rPr>
              <a:t>1.Альтернатива дорогому.</a:t>
            </a:r>
            <a:endParaRPr sz="16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chemeClr val="dk1"/>
                </a:highlight>
              </a:rPr>
              <a:t>2. Простота в обслуживании. </a:t>
            </a:r>
            <a:endParaRPr sz="160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highlight>
                  <a:schemeClr val="dk1"/>
                </a:highlight>
              </a:rPr>
              <a:t>3. Вес и габариты меньше.</a:t>
            </a:r>
            <a:endParaRPr sz="160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218600"/>
            <a:ext cx="2846194" cy="37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7724" y="1218600"/>
            <a:ext cx="5694576" cy="379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925" y="38725"/>
            <a:ext cx="2577075" cy="19328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8725"/>
            <a:ext cx="569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20">
                <a:highlight>
                  <a:schemeClr val="lt2"/>
                </a:highlight>
              </a:rPr>
              <a:t>СБ-32  140000 Лм. 1600w 1000Х1300Х180  30кг  320000р.</a:t>
            </a:r>
            <a:endParaRPr sz="152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20">
                <a:highlight>
                  <a:schemeClr val="lt2"/>
                </a:highlight>
              </a:rPr>
              <a:t>СБ-8 36000 Лм. 400w 1000х400х180 8кг 80000р.  </a:t>
            </a:r>
            <a:endParaRPr sz="152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20">
                <a:highlight>
                  <a:schemeClr val="lt2"/>
                </a:highlight>
              </a:rPr>
              <a:t>SkyPanel 360S 120000 Лм. 150000w 43 кг 2млн.р </a:t>
            </a:r>
            <a:endParaRPr sz="152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520">
                <a:highlight>
                  <a:schemeClr val="lt2"/>
                </a:highlight>
              </a:rPr>
              <a:t>SkyPanel 60S 700000р. Kinoflo  Led 600000р.</a:t>
            </a:r>
            <a:endParaRPr sz="1520">
              <a:highlight>
                <a:schemeClr val="lt2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916" y="881325"/>
            <a:ext cx="6325033" cy="40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13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lt1"/>
                </a:highlight>
              </a:rPr>
              <a:t>Приборы для киноэкспедиций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91" y="2608075"/>
            <a:ext cx="1856482" cy="24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075" y="1055100"/>
            <a:ext cx="2450851" cy="18381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>
            <p:ph type="title"/>
          </p:nvPr>
        </p:nvSpPr>
        <p:spPr>
          <a:xfrm>
            <a:off x="2588175" y="694425"/>
            <a:ext cx="7175100" cy="24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>
                <a:highlight>
                  <a:srgbClr val="434343"/>
                </a:highlight>
              </a:rPr>
              <a:t>Минимум электроники</a:t>
            </a:r>
            <a:endParaRPr sz="1800">
              <a:highlight>
                <a:srgbClr val="434343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>
                <a:highlight>
                  <a:srgbClr val="434343"/>
                </a:highlight>
              </a:rPr>
              <a:t>4000К </a:t>
            </a:r>
            <a:endParaRPr sz="1800">
              <a:highlight>
                <a:srgbClr val="434343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>
                <a:highlight>
                  <a:srgbClr val="434343"/>
                </a:highlight>
              </a:rPr>
              <a:t>Минимум эффектов. </a:t>
            </a:r>
            <a:endParaRPr sz="1800">
              <a:highlight>
                <a:srgbClr val="434343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>
                <a:highlight>
                  <a:srgbClr val="434343"/>
                </a:highlight>
              </a:rPr>
              <a:t>Отключение вентиляторов</a:t>
            </a:r>
            <a:endParaRPr sz="1800">
              <a:highlight>
                <a:srgbClr val="434343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5600"/>
            <a:ext cx="4541574" cy="340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5975" y="137050"/>
            <a:ext cx="3007024" cy="22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3975" y="2035500"/>
            <a:ext cx="3975174" cy="298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192075" y="137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lt1"/>
                </a:highlight>
              </a:rPr>
              <a:t>Приборы для павильона и студий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227175" y="627500"/>
            <a:ext cx="7175100" cy="24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>
                <a:highlight>
                  <a:srgbClr val="434343"/>
                </a:highlight>
              </a:rPr>
              <a:t>1.Отсутствие электронных преобразователей</a:t>
            </a:r>
            <a:endParaRPr sz="1800">
              <a:highlight>
                <a:srgbClr val="43434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>
                <a:highlight>
                  <a:srgbClr val="434343"/>
                </a:highlight>
              </a:rPr>
              <a:t>2. 380V-220V </a:t>
            </a:r>
            <a:endParaRPr sz="1800">
              <a:highlight>
                <a:srgbClr val="43434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800">
                <a:highlight>
                  <a:srgbClr val="434343"/>
                </a:highlight>
              </a:rPr>
              <a:t>3. Изготавливаем под заказ</a:t>
            </a:r>
            <a:endParaRPr sz="1800">
              <a:highlight>
                <a:srgbClr val="434343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Отличия от конкурентов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87" y="1106900"/>
            <a:ext cx="3583501" cy="18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629" y="1106902"/>
            <a:ext cx="3583494" cy="189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6550" y="2983432"/>
            <a:ext cx="4778000" cy="201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9525" y="119600"/>
            <a:ext cx="3583501" cy="25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674" y="2889175"/>
            <a:ext cx="3371274" cy="211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52750" y="1536800"/>
            <a:ext cx="6481200" cy="18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2"/>
                </a:highlight>
              </a:rPr>
              <a:t>1.Цена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2"/>
                </a:highlight>
              </a:rPr>
              <a:t>2.Прочность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2"/>
                </a:highlight>
              </a:rPr>
              <a:t>3.Ноу-хау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2"/>
                </a:highlight>
              </a:rPr>
              <a:t>4. Работа в традициях кино-пленочников.</a:t>
            </a:r>
            <a:endParaRPr>
              <a:highlight>
                <a:schemeClr val="dk2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10070" r="10070" t="0"/>
          <a:stretch/>
        </p:blipFill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type="title"/>
          </p:nvPr>
        </p:nvSpPr>
        <p:spPr>
          <a:xfrm>
            <a:off x="5210775" y="908550"/>
            <a:ext cx="3536700" cy="1192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80">
                <a:highlight>
                  <a:schemeClr val="dk2"/>
                </a:highlight>
              </a:rPr>
              <a:t>Эффекты от внедрения</a:t>
            </a:r>
            <a:endParaRPr sz="3700">
              <a:highlight>
                <a:schemeClr val="dk2"/>
              </a:highlight>
            </a:endParaRPr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4433275" y="3453925"/>
            <a:ext cx="4560900" cy="1486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79">
                <a:highlight>
                  <a:schemeClr val="dk2"/>
                </a:highlight>
              </a:rPr>
              <a:t>Расширение творческих возможностей малых групп, авторских проектов, учебных фильмов.</a:t>
            </a:r>
            <a:endParaRPr sz="1679">
              <a:highlight>
                <a:schemeClr val="dk2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