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59" r:id="rId5"/>
    <p:sldId id="263" r:id="rId6"/>
    <p:sldId id="281" r:id="rId7"/>
    <p:sldId id="283" r:id="rId8"/>
    <p:sldId id="262" r:id="rId9"/>
    <p:sldId id="275" r:id="rId10"/>
    <p:sldId id="264" r:id="rId11"/>
    <p:sldId id="279" r:id="rId12"/>
    <p:sldId id="269" r:id="rId13"/>
    <p:sldId id="282" r:id="rId14"/>
  </p:sldIdLst>
  <p:sldSz cx="12192000" cy="6858000"/>
  <p:notesSz cx="6858000" cy="9144000"/>
  <p:embeddedFontLst>
    <p:embeddedFont>
      <p:font typeface="Play" panose="020B0604020202020204" charset="0"/>
      <p:regular r:id="rId16"/>
      <p:bold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8">
          <p15:clr>
            <a:srgbClr val="A4A3A4"/>
          </p15:clr>
        </p15:guide>
        <p15:guide id="2" pos="325">
          <p15:clr>
            <a:srgbClr val="A4A3A4"/>
          </p15:clr>
        </p15:guide>
        <p15:guide id="3" pos="7333">
          <p15:clr>
            <a:srgbClr val="A4A3A4"/>
          </p15:clr>
        </p15:guide>
        <p15:guide id="4" orient="horz" pos="4042">
          <p15:clr>
            <a:srgbClr val="A4A3A4"/>
          </p15:clr>
        </p15:guide>
        <p15:guide id="5" orient="horz" pos="3816">
          <p15:clr>
            <a:srgbClr val="A4A3A4"/>
          </p15:clr>
        </p15:guide>
        <p15:guide id="6" orient="horz" pos="912">
          <p15:clr>
            <a:srgbClr val="A4A3A4"/>
          </p15:clr>
        </p15:guide>
        <p15:guide id="7" pos="351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hlW/e5PFfcneBCxCBemgkROr3e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F9EF"/>
    <a:srgbClr val="ED8AFC"/>
    <a:srgbClr val="0D000D"/>
    <a:srgbClr val="4FFAEE"/>
    <a:srgbClr val="6935CD"/>
    <a:srgbClr val="52E4E2"/>
    <a:srgbClr val="00FEFE"/>
    <a:srgbClr val="1BE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78"/>
        <p:guide pos="325"/>
        <p:guide pos="7333"/>
        <p:guide orient="horz" pos="4042"/>
        <p:guide orient="horz" pos="3816"/>
        <p:guide orient="horz" pos="912"/>
        <p:guide pos="35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703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2750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9" name="Google Shape;5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515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5656"/>
            <a:ext cx="1911095" cy="19339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5357" y="2561920"/>
            <a:ext cx="6285865" cy="141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99210" y="4664455"/>
            <a:ext cx="5496559" cy="1049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2F8E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690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2F8E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410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515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91671" y="271272"/>
            <a:ext cx="815340" cy="81533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75844" y="1836420"/>
            <a:ext cx="2346960" cy="2346960"/>
          </a:xfrm>
          <a:custGeom>
            <a:avLst/>
            <a:gdLst/>
            <a:ahLst/>
            <a:cxnLst/>
            <a:rect l="l" t="t" r="r" b="b"/>
            <a:pathLst>
              <a:path w="2346960" h="2346960">
                <a:moveTo>
                  <a:pt x="2149475" y="0"/>
                </a:moveTo>
                <a:lnTo>
                  <a:pt x="197523" y="0"/>
                </a:lnTo>
                <a:lnTo>
                  <a:pt x="152231" y="5214"/>
                </a:lnTo>
                <a:lnTo>
                  <a:pt x="110655" y="20068"/>
                </a:lnTo>
                <a:lnTo>
                  <a:pt x="73980" y="43377"/>
                </a:lnTo>
                <a:lnTo>
                  <a:pt x="43392" y="73957"/>
                </a:lnTo>
                <a:lnTo>
                  <a:pt x="20075" y="110625"/>
                </a:lnTo>
                <a:lnTo>
                  <a:pt x="5216" y="152195"/>
                </a:lnTo>
                <a:lnTo>
                  <a:pt x="0" y="197484"/>
                </a:lnTo>
                <a:lnTo>
                  <a:pt x="0" y="2149474"/>
                </a:lnTo>
                <a:lnTo>
                  <a:pt x="5216" y="2194764"/>
                </a:lnTo>
                <a:lnTo>
                  <a:pt x="20075" y="2236334"/>
                </a:lnTo>
                <a:lnTo>
                  <a:pt x="43392" y="2273002"/>
                </a:lnTo>
                <a:lnTo>
                  <a:pt x="73980" y="2303582"/>
                </a:lnTo>
                <a:lnTo>
                  <a:pt x="110655" y="2326891"/>
                </a:lnTo>
                <a:lnTo>
                  <a:pt x="152231" y="2341745"/>
                </a:lnTo>
                <a:lnTo>
                  <a:pt x="197523" y="2346960"/>
                </a:lnTo>
                <a:lnTo>
                  <a:pt x="2149475" y="2346960"/>
                </a:lnTo>
                <a:lnTo>
                  <a:pt x="2194764" y="2341745"/>
                </a:lnTo>
                <a:lnTo>
                  <a:pt x="2236334" y="2326891"/>
                </a:lnTo>
                <a:lnTo>
                  <a:pt x="2273002" y="2303582"/>
                </a:lnTo>
                <a:lnTo>
                  <a:pt x="2303582" y="2273002"/>
                </a:lnTo>
                <a:lnTo>
                  <a:pt x="2326891" y="2236334"/>
                </a:lnTo>
                <a:lnTo>
                  <a:pt x="2341745" y="2194764"/>
                </a:lnTo>
                <a:lnTo>
                  <a:pt x="2346960" y="2149474"/>
                </a:lnTo>
                <a:lnTo>
                  <a:pt x="2346960" y="197484"/>
                </a:lnTo>
                <a:lnTo>
                  <a:pt x="2341745" y="152195"/>
                </a:lnTo>
                <a:lnTo>
                  <a:pt x="2326891" y="110625"/>
                </a:lnTo>
                <a:lnTo>
                  <a:pt x="2303582" y="73957"/>
                </a:lnTo>
                <a:lnTo>
                  <a:pt x="2273002" y="43377"/>
                </a:lnTo>
                <a:lnTo>
                  <a:pt x="2236334" y="20068"/>
                </a:lnTo>
                <a:lnTo>
                  <a:pt x="2194764" y="5214"/>
                </a:lnTo>
                <a:lnTo>
                  <a:pt x="2149475" y="0"/>
                </a:lnTo>
                <a:close/>
              </a:path>
            </a:pathLst>
          </a:custGeom>
          <a:solidFill>
            <a:srgbClr val="CDB5E0">
              <a:alpha val="431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5844" y="1836420"/>
            <a:ext cx="2347722" cy="234772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76606" y="1837182"/>
            <a:ext cx="2346960" cy="2346960"/>
          </a:xfrm>
          <a:custGeom>
            <a:avLst/>
            <a:gdLst/>
            <a:ahLst/>
            <a:cxnLst/>
            <a:rect l="l" t="t" r="r" b="b"/>
            <a:pathLst>
              <a:path w="2346960" h="2346960">
                <a:moveTo>
                  <a:pt x="0" y="197484"/>
                </a:moveTo>
                <a:lnTo>
                  <a:pt x="5216" y="152195"/>
                </a:lnTo>
                <a:lnTo>
                  <a:pt x="20075" y="110625"/>
                </a:lnTo>
                <a:lnTo>
                  <a:pt x="43392" y="73957"/>
                </a:lnTo>
                <a:lnTo>
                  <a:pt x="73980" y="43377"/>
                </a:lnTo>
                <a:lnTo>
                  <a:pt x="110655" y="20068"/>
                </a:lnTo>
                <a:lnTo>
                  <a:pt x="152231" y="5214"/>
                </a:lnTo>
                <a:lnTo>
                  <a:pt x="197523" y="0"/>
                </a:lnTo>
                <a:lnTo>
                  <a:pt x="2149475" y="0"/>
                </a:lnTo>
                <a:lnTo>
                  <a:pt x="2194764" y="5214"/>
                </a:lnTo>
                <a:lnTo>
                  <a:pt x="2236334" y="20068"/>
                </a:lnTo>
                <a:lnTo>
                  <a:pt x="2273002" y="43377"/>
                </a:lnTo>
                <a:lnTo>
                  <a:pt x="2303582" y="73957"/>
                </a:lnTo>
                <a:lnTo>
                  <a:pt x="2326891" y="110625"/>
                </a:lnTo>
                <a:lnTo>
                  <a:pt x="2341745" y="152195"/>
                </a:lnTo>
                <a:lnTo>
                  <a:pt x="2346960" y="197484"/>
                </a:lnTo>
                <a:lnTo>
                  <a:pt x="2346960" y="2149474"/>
                </a:lnTo>
                <a:lnTo>
                  <a:pt x="2341745" y="2194764"/>
                </a:lnTo>
                <a:lnTo>
                  <a:pt x="2326891" y="2236334"/>
                </a:lnTo>
                <a:lnTo>
                  <a:pt x="2303582" y="2273002"/>
                </a:lnTo>
                <a:lnTo>
                  <a:pt x="2273002" y="2303582"/>
                </a:lnTo>
                <a:lnTo>
                  <a:pt x="2236334" y="2326891"/>
                </a:lnTo>
                <a:lnTo>
                  <a:pt x="2194764" y="2341745"/>
                </a:lnTo>
                <a:lnTo>
                  <a:pt x="2149475" y="2346960"/>
                </a:lnTo>
                <a:lnTo>
                  <a:pt x="197523" y="2346960"/>
                </a:lnTo>
                <a:lnTo>
                  <a:pt x="152231" y="2341745"/>
                </a:lnTo>
                <a:lnTo>
                  <a:pt x="110655" y="2326891"/>
                </a:lnTo>
                <a:lnTo>
                  <a:pt x="73980" y="2303582"/>
                </a:lnTo>
                <a:lnTo>
                  <a:pt x="43392" y="2273002"/>
                </a:lnTo>
                <a:lnTo>
                  <a:pt x="20075" y="2236334"/>
                </a:lnTo>
                <a:lnTo>
                  <a:pt x="5216" y="2194764"/>
                </a:lnTo>
                <a:lnTo>
                  <a:pt x="0" y="2149474"/>
                </a:lnTo>
                <a:lnTo>
                  <a:pt x="0" y="197484"/>
                </a:lnTo>
                <a:close/>
              </a:path>
            </a:pathLst>
          </a:custGeom>
          <a:ln w="19050">
            <a:solidFill>
              <a:srgbClr val="EC89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15343" y="6252971"/>
            <a:ext cx="512063" cy="333756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1515343" y="6252971"/>
            <a:ext cx="512445" cy="334010"/>
          </a:xfrm>
          <a:custGeom>
            <a:avLst/>
            <a:gdLst/>
            <a:ahLst/>
            <a:cxnLst/>
            <a:rect l="l" t="t" r="r" b="b"/>
            <a:pathLst>
              <a:path w="512445" h="334009">
                <a:moveTo>
                  <a:pt x="0" y="166877"/>
                </a:moveTo>
                <a:lnTo>
                  <a:pt x="5958" y="122515"/>
                </a:lnTo>
                <a:lnTo>
                  <a:pt x="22775" y="82651"/>
                </a:lnTo>
                <a:lnTo>
                  <a:pt x="48863" y="48877"/>
                </a:lnTo>
                <a:lnTo>
                  <a:pt x="82634" y="22783"/>
                </a:lnTo>
                <a:lnTo>
                  <a:pt x="122502" y="5961"/>
                </a:lnTo>
                <a:lnTo>
                  <a:pt x="166877" y="0"/>
                </a:lnTo>
                <a:lnTo>
                  <a:pt x="345185" y="0"/>
                </a:lnTo>
                <a:lnTo>
                  <a:pt x="389561" y="5961"/>
                </a:lnTo>
                <a:lnTo>
                  <a:pt x="429429" y="22783"/>
                </a:lnTo>
                <a:lnTo>
                  <a:pt x="463200" y="48877"/>
                </a:lnTo>
                <a:lnTo>
                  <a:pt x="489288" y="82651"/>
                </a:lnTo>
                <a:lnTo>
                  <a:pt x="506105" y="122515"/>
                </a:lnTo>
                <a:lnTo>
                  <a:pt x="512063" y="166877"/>
                </a:lnTo>
                <a:lnTo>
                  <a:pt x="506105" y="211240"/>
                </a:lnTo>
                <a:lnTo>
                  <a:pt x="489288" y="251104"/>
                </a:lnTo>
                <a:lnTo>
                  <a:pt x="463200" y="284878"/>
                </a:lnTo>
                <a:lnTo>
                  <a:pt x="429429" y="310972"/>
                </a:lnTo>
                <a:lnTo>
                  <a:pt x="389561" y="327794"/>
                </a:lnTo>
                <a:lnTo>
                  <a:pt x="345185" y="333755"/>
                </a:lnTo>
                <a:lnTo>
                  <a:pt x="166877" y="333755"/>
                </a:lnTo>
                <a:lnTo>
                  <a:pt x="122502" y="327794"/>
                </a:lnTo>
                <a:lnTo>
                  <a:pt x="82634" y="310972"/>
                </a:lnTo>
                <a:lnTo>
                  <a:pt x="48863" y="284878"/>
                </a:lnTo>
                <a:lnTo>
                  <a:pt x="22775" y="251104"/>
                </a:lnTo>
                <a:lnTo>
                  <a:pt x="5958" y="211240"/>
                </a:lnTo>
                <a:lnTo>
                  <a:pt x="0" y="166877"/>
                </a:lnTo>
                <a:close/>
              </a:path>
            </a:pathLst>
          </a:custGeom>
          <a:ln w="12700">
            <a:solidFill>
              <a:srgbClr val="F0CF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68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35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20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51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6742" y="154304"/>
            <a:ext cx="8938514" cy="1763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8909" y="2549398"/>
            <a:ext cx="5488940" cy="2190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2F8E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70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3.png"/><Relationship Id="rId7" Type="http://schemas.openxmlformats.org/officeDocument/2006/relationships/image" Target="../media/image2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2875" y="-136093"/>
            <a:ext cx="2419027" cy="241902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1294870" y="2709098"/>
            <a:ext cx="5477523" cy="274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F9EF"/>
              </a:buClr>
              <a:buSzPts val="5500"/>
              <a:buFont typeface="Arial"/>
              <a:buNone/>
            </a:pPr>
            <a:r>
              <a:rPr lang="en-US" sz="6600" b="1" i="0" u="none" strike="noStrike" cap="none" dirty="0" err="1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Anix</a:t>
            </a:r>
            <a:r>
              <a:rPr lang="en-US" sz="66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 </a:t>
            </a:r>
            <a:r>
              <a:rPr lang="ru-RU" sz="66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– делай анимацию </a:t>
            </a:r>
            <a:r>
              <a:rPr lang="ru-RU" sz="6600" b="1" i="0" u="none" strike="noStrike" cap="none" dirty="0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легко</a:t>
            </a:r>
            <a:endParaRPr sz="6600" b="1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6763515" y="0"/>
            <a:ext cx="5428485" cy="1799771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B29634-4C18-425F-92B6-093DC22DC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541" y="627359"/>
            <a:ext cx="5224315" cy="56032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"/>
          <p:cNvSpPr/>
          <p:nvPr/>
        </p:nvSpPr>
        <p:spPr>
          <a:xfrm>
            <a:off x="525841" y="451228"/>
            <a:ext cx="1675938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ПЛАНИРОВАНИЕ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13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2246" y="43770"/>
            <a:ext cx="814916" cy="8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3"/>
          <p:cNvSpPr txBox="1"/>
          <p:nvPr/>
        </p:nvSpPr>
        <p:spPr>
          <a:xfrm>
            <a:off x="508682" y="1120228"/>
            <a:ext cx="5211633" cy="44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Дорожная </a:t>
            </a:r>
            <a:r>
              <a:rPr lang="ru-RU" sz="3200" b="1" dirty="0">
                <a:solidFill>
                  <a:srgbClr val="52F9EF"/>
                </a:solidFill>
              </a:rPr>
              <a:t>карта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2" name="Google Shape;452;p13"/>
          <p:cNvGrpSpPr/>
          <p:nvPr/>
        </p:nvGrpSpPr>
        <p:grpSpPr>
          <a:xfrm>
            <a:off x="5119193" y="895349"/>
            <a:ext cx="6952530" cy="2529406"/>
            <a:chOff x="527641" y="1355300"/>
            <a:chExt cx="11148422" cy="4055917"/>
          </a:xfrm>
        </p:grpSpPr>
        <p:sp>
          <p:nvSpPr>
            <p:cNvPr id="453" name="Google Shape;453;p13"/>
            <p:cNvSpPr/>
            <p:nvPr/>
          </p:nvSpPr>
          <p:spPr>
            <a:xfrm>
              <a:off x="4257181" y="4635263"/>
              <a:ext cx="298847" cy="71002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527641" y="5337175"/>
              <a:ext cx="298847" cy="7404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D8AFC"/>
                </a:gs>
                <a:gs pos="100000">
                  <a:srgbClr val="6EFAF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66690" y="5337175"/>
              <a:ext cx="298847" cy="7404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D8AFC"/>
                </a:gs>
                <a:gs pos="100000">
                  <a:srgbClr val="6EFAF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05739" y="5337175"/>
              <a:ext cx="298847" cy="7404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D8AFC"/>
                </a:gs>
                <a:gs pos="100000">
                  <a:srgbClr val="6EFAF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2559929" y="5158739"/>
              <a:ext cx="298847" cy="15955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D8AFC"/>
                </a:gs>
                <a:gs pos="100000">
                  <a:srgbClr val="6935CD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1538453" y="5330160"/>
              <a:ext cx="298847" cy="7331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882834" y="5257944"/>
              <a:ext cx="298847" cy="7404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2221883" y="5219475"/>
              <a:ext cx="298847" cy="1068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900983" y="4945743"/>
              <a:ext cx="298847" cy="39954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240034" y="4865916"/>
              <a:ext cx="298847" cy="47937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3579082" y="4765088"/>
              <a:ext cx="298847" cy="5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3918130" y="4725954"/>
              <a:ext cx="298847" cy="61933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4596229" y="4467257"/>
              <a:ext cx="298847" cy="878035"/>
            </a:xfrm>
            <a:prstGeom prst="roundRect">
              <a:avLst>
                <a:gd name="adj" fmla="val 46167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934275" y="4377769"/>
              <a:ext cx="298847" cy="9675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5632405" y="4546759"/>
              <a:ext cx="281393" cy="7985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5963628" y="4264941"/>
              <a:ext cx="299849" cy="108034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6304917" y="4102731"/>
              <a:ext cx="292513" cy="12464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6647976" y="3355991"/>
              <a:ext cx="281394" cy="19893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6985021" y="3245384"/>
              <a:ext cx="283397" cy="20999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7319485" y="3146106"/>
              <a:ext cx="287983" cy="21991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658534" y="2963058"/>
              <a:ext cx="287983" cy="23822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7997582" y="2648450"/>
              <a:ext cx="287983" cy="26968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8321356" y="2509423"/>
              <a:ext cx="303260" cy="283586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8675681" y="2430062"/>
              <a:ext cx="287983" cy="291522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9014729" y="2281887"/>
              <a:ext cx="287983" cy="30634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9342916" y="2096259"/>
              <a:ext cx="298849" cy="324903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9681961" y="1935692"/>
              <a:ext cx="298850" cy="340959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10021009" y="1715895"/>
              <a:ext cx="298852" cy="362939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10360059" y="1594532"/>
              <a:ext cx="298850" cy="375075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10699108" y="1477489"/>
              <a:ext cx="298850" cy="38596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11049193" y="1412776"/>
              <a:ext cx="287813" cy="393251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5287483" y="4728470"/>
              <a:ext cx="281393" cy="6168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11369997" y="1355300"/>
              <a:ext cx="306066" cy="398998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13"/>
          <p:cNvGrpSpPr/>
          <p:nvPr/>
        </p:nvGrpSpPr>
        <p:grpSpPr>
          <a:xfrm>
            <a:off x="5031091" y="3558244"/>
            <a:ext cx="7076066" cy="295896"/>
            <a:chOff x="394619" y="5148534"/>
            <a:chExt cx="11346450" cy="2128672"/>
          </a:xfrm>
        </p:grpSpPr>
        <p:sp>
          <p:nvSpPr>
            <p:cNvPr id="487" name="Google Shape;487;p13"/>
            <p:cNvSpPr txBox="1"/>
            <p:nvPr/>
          </p:nvSpPr>
          <p:spPr>
            <a:xfrm>
              <a:off x="440878" y="5175893"/>
              <a:ext cx="360591" cy="99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май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3"/>
            <p:cNvSpPr txBox="1"/>
            <p:nvPr/>
          </p:nvSpPr>
          <p:spPr>
            <a:xfrm>
              <a:off x="2406934" y="5148534"/>
              <a:ext cx="657042" cy="99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ноябрь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 txBox="1"/>
            <p:nvPr/>
          </p:nvSpPr>
          <p:spPr>
            <a:xfrm>
              <a:off x="7154352" y="5261789"/>
              <a:ext cx="657043" cy="99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январь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 txBox="1"/>
            <p:nvPr/>
          </p:nvSpPr>
          <p:spPr>
            <a:xfrm>
              <a:off x="394619" y="6265991"/>
              <a:ext cx="433185" cy="99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2024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 txBox="1"/>
            <p:nvPr/>
          </p:nvSpPr>
          <p:spPr>
            <a:xfrm>
              <a:off x="7276630" y="6280846"/>
              <a:ext cx="412485" cy="99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2026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 txBox="1"/>
            <p:nvPr/>
          </p:nvSpPr>
          <p:spPr>
            <a:xfrm>
              <a:off x="11328584" y="6280846"/>
              <a:ext cx="412485" cy="99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2027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3"/>
          <p:cNvGrpSpPr/>
          <p:nvPr/>
        </p:nvGrpSpPr>
        <p:grpSpPr>
          <a:xfrm>
            <a:off x="6548034" y="4569368"/>
            <a:ext cx="3912924" cy="1362326"/>
            <a:chOff x="5627688" y="1120228"/>
            <a:chExt cx="4250238" cy="1458849"/>
          </a:xfrm>
        </p:grpSpPr>
        <p:sp>
          <p:nvSpPr>
            <p:cNvPr id="494" name="Google Shape;494;p13"/>
            <p:cNvSpPr/>
            <p:nvPr/>
          </p:nvSpPr>
          <p:spPr>
            <a:xfrm>
              <a:off x="5627688" y="1120228"/>
              <a:ext cx="4250238" cy="1458849"/>
            </a:xfrm>
            <a:prstGeom prst="roundRect">
              <a:avLst>
                <a:gd name="adj" fmla="val 10309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5627688" y="1120228"/>
              <a:ext cx="4250238" cy="1458849"/>
            </a:xfrm>
            <a:prstGeom prst="roundRect">
              <a:avLst>
                <a:gd name="adj" fmla="val 10309"/>
              </a:avLst>
            </a:prstGeom>
            <a:gradFill>
              <a:gsLst>
                <a:gs pos="0">
                  <a:srgbClr val="32133C"/>
                </a:gs>
                <a:gs pos="48000">
                  <a:srgbClr val="D57EF9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5627688" y="1120228"/>
              <a:ext cx="4250238" cy="1458849"/>
            </a:xfrm>
            <a:prstGeom prst="roundRect">
              <a:avLst>
                <a:gd name="adj" fmla="val 10309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D57EF9">
                    <a:alpha val="14509"/>
                  </a:srgbClr>
                </a:gs>
                <a:gs pos="100000">
                  <a:srgbClr val="D57EF9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7" name="Google Shape;497;p13"/>
          <p:cNvSpPr txBox="1"/>
          <p:nvPr/>
        </p:nvSpPr>
        <p:spPr>
          <a:xfrm>
            <a:off x="7639081" y="4853811"/>
            <a:ext cx="24230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Через 2.5 года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3"/>
          <p:cNvSpPr txBox="1"/>
          <p:nvPr/>
        </p:nvSpPr>
        <p:spPr>
          <a:xfrm>
            <a:off x="7639081" y="5217512"/>
            <a:ext cx="282187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Проект выйдет на выручку 250 млн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₽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мес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13" descr="Изображение выглядит как Графика, Шрифт, логотип, графический дизайн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3945" y="4764592"/>
            <a:ext cx="461211" cy="461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3"/>
          <p:cNvSpPr/>
          <p:nvPr/>
        </p:nvSpPr>
        <p:spPr>
          <a:xfrm>
            <a:off x="4764075" y="451228"/>
            <a:ext cx="1970987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EBITDA ПО МЕСЯЦАМ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1" name="Google Shape;501;p13"/>
          <p:cNvCxnSpPr>
            <a:endCxn id="502" idx="0"/>
          </p:cNvCxnSpPr>
          <p:nvPr/>
        </p:nvCxnSpPr>
        <p:spPr>
          <a:xfrm>
            <a:off x="4237466" y="-341863"/>
            <a:ext cx="0" cy="6138600"/>
          </a:xfrm>
          <a:prstGeom prst="straightConnector1">
            <a:avLst/>
          </a:prstGeom>
          <a:noFill/>
          <a:ln w="1905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3" name="Google Shape;503;p13"/>
          <p:cNvSpPr txBox="1"/>
          <p:nvPr/>
        </p:nvSpPr>
        <p:spPr>
          <a:xfrm>
            <a:off x="508682" y="1898000"/>
            <a:ext cx="30817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Июнь-август 2024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3"/>
          <p:cNvSpPr txBox="1"/>
          <p:nvPr/>
        </p:nvSpPr>
        <p:spPr>
          <a:xfrm>
            <a:off x="508683" y="2319744"/>
            <a:ext cx="32701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Пилоты в 4 студиях анимации,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Главные партнеры Слета Аниматоров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3"/>
          <p:cNvSpPr txBox="1"/>
          <p:nvPr/>
        </p:nvSpPr>
        <p:spPr>
          <a:xfrm>
            <a:off x="508682" y="2997401"/>
            <a:ext cx="29408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20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август–декабрь 2024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3"/>
          <p:cNvSpPr txBox="1"/>
          <p:nvPr/>
        </p:nvSpPr>
        <p:spPr>
          <a:xfrm>
            <a:off x="508683" y="3397339"/>
            <a:ext cx="2728511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</a:rPr>
              <a:t>Становимся резидентами Сколково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 пилотов в студиях анимации,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Выручка 1 млн ₽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мес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3"/>
          <p:cNvSpPr txBox="1"/>
          <p:nvPr/>
        </p:nvSpPr>
        <p:spPr>
          <a:xfrm>
            <a:off x="508683" y="4462795"/>
            <a:ext cx="32700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20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январь–декабрь 2025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3"/>
          <p:cNvSpPr txBox="1"/>
          <p:nvPr/>
        </p:nvSpPr>
        <p:spPr>
          <a:xfrm>
            <a:off x="508683" y="4862733"/>
            <a:ext cx="2940884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Выход на Европу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Доработка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R&amp;D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выход на выручку 20 млн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₽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мес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3"/>
          <p:cNvSpPr/>
          <p:nvPr/>
        </p:nvSpPr>
        <p:spPr>
          <a:xfrm>
            <a:off x="4149056" y="1988474"/>
            <a:ext cx="182880" cy="182880"/>
          </a:xfrm>
          <a:prstGeom prst="ellipse">
            <a:avLst/>
          </a:prstGeom>
          <a:solidFill>
            <a:srgbClr val="ED8AFC"/>
          </a:solidFill>
          <a:ln w="19050" cap="flat" cmpd="sng">
            <a:solidFill>
              <a:srgbClr val="D57E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>
            <a:off x="4149056" y="3094994"/>
            <a:ext cx="182880" cy="182880"/>
          </a:xfrm>
          <a:prstGeom prst="ellipse">
            <a:avLst/>
          </a:prstGeom>
          <a:solidFill>
            <a:srgbClr val="ED8AFC"/>
          </a:solidFill>
          <a:ln w="19050" cap="flat" cmpd="sng">
            <a:solidFill>
              <a:srgbClr val="D57E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>
            <a:off x="4149056" y="4525243"/>
            <a:ext cx="182880" cy="182880"/>
          </a:xfrm>
          <a:prstGeom prst="ellipse">
            <a:avLst/>
          </a:prstGeom>
          <a:solidFill>
            <a:srgbClr val="ED8AFC"/>
          </a:solidFill>
          <a:ln w="19050" cap="flat" cmpd="sng">
            <a:solidFill>
              <a:srgbClr val="D57E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/>
          <p:nvPr/>
        </p:nvSpPr>
        <p:spPr>
          <a:xfrm>
            <a:off x="508683" y="5734289"/>
            <a:ext cx="34557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20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январь–декабрь 2026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3"/>
          <p:cNvSpPr txBox="1"/>
          <p:nvPr/>
        </p:nvSpPr>
        <p:spPr>
          <a:xfrm>
            <a:off x="508683" y="6134227"/>
            <a:ext cx="34557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Запуск новых продуктов,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Выручка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250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млн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₽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мес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3"/>
          <p:cNvSpPr/>
          <p:nvPr/>
        </p:nvSpPr>
        <p:spPr>
          <a:xfrm>
            <a:off x="4146026" y="5796737"/>
            <a:ext cx="182880" cy="182880"/>
          </a:xfrm>
          <a:prstGeom prst="ellipse">
            <a:avLst/>
          </a:prstGeom>
          <a:solidFill>
            <a:srgbClr val="ED8AFC"/>
          </a:solidFill>
          <a:ln w="19050" cap="flat" cmpd="sng">
            <a:solidFill>
              <a:srgbClr val="D57E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4" name="Google Shape;514;p13"/>
          <p:cNvGrpSpPr/>
          <p:nvPr/>
        </p:nvGrpSpPr>
        <p:grpSpPr>
          <a:xfrm>
            <a:off x="5613253" y="2143046"/>
            <a:ext cx="1755341" cy="922911"/>
            <a:chOff x="-2040904" y="4274707"/>
            <a:chExt cx="1755341" cy="922911"/>
          </a:xfrm>
        </p:grpSpPr>
        <p:sp>
          <p:nvSpPr>
            <p:cNvPr id="515" name="Google Shape;515;p13"/>
            <p:cNvSpPr/>
            <p:nvPr/>
          </p:nvSpPr>
          <p:spPr>
            <a:xfrm>
              <a:off x="-2040904" y="4274707"/>
              <a:ext cx="1755341" cy="922911"/>
            </a:xfrm>
            <a:custGeom>
              <a:avLst/>
              <a:gdLst/>
              <a:ahLst/>
              <a:cxnLst/>
              <a:rect l="l" t="t" r="r" b="b"/>
              <a:pathLst>
                <a:path w="1755341" h="922911" extrusionOk="0">
                  <a:moveTo>
                    <a:pt x="79870" y="0"/>
                  </a:moveTo>
                  <a:lnTo>
                    <a:pt x="1675471" y="0"/>
                  </a:lnTo>
                  <a:cubicBezTo>
                    <a:pt x="1719582" y="0"/>
                    <a:pt x="1755341" y="35759"/>
                    <a:pt x="1755341" y="79870"/>
                  </a:cubicBezTo>
                  <a:lnTo>
                    <a:pt x="1755341" y="694894"/>
                  </a:lnTo>
                  <a:cubicBezTo>
                    <a:pt x="1755341" y="739005"/>
                    <a:pt x="1719582" y="774764"/>
                    <a:pt x="1675471" y="774764"/>
                  </a:cubicBezTo>
                  <a:lnTo>
                    <a:pt x="1045700" y="774764"/>
                  </a:lnTo>
                  <a:lnTo>
                    <a:pt x="911612" y="908852"/>
                  </a:lnTo>
                  <a:cubicBezTo>
                    <a:pt x="892866" y="927598"/>
                    <a:pt x="862474" y="927598"/>
                    <a:pt x="843728" y="908852"/>
                  </a:cubicBezTo>
                  <a:lnTo>
                    <a:pt x="709640" y="774764"/>
                  </a:lnTo>
                  <a:lnTo>
                    <a:pt x="79870" y="774764"/>
                  </a:lnTo>
                  <a:cubicBezTo>
                    <a:pt x="35759" y="774764"/>
                    <a:pt x="0" y="739005"/>
                    <a:pt x="0" y="694894"/>
                  </a:cubicBezTo>
                  <a:lnTo>
                    <a:pt x="0" y="79870"/>
                  </a:lnTo>
                  <a:cubicBezTo>
                    <a:pt x="0" y="35759"/>
                    <a:pt x="35759" y="0"/>
                    <a:pt x="79870" y="0"/>
                  </a:cubicBezTo>
                  <a:close/>
                </a:path>
              </a:pathLst>
            </a:cu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-2040904" y="4274707"/>
              <a:ext cx="1755341" cy="922911"/>
            </a:xfrm>
            <a:custGeom>
              <a:avLst/>
              <a:gdLst/>
              <a:ahLst/>
              <a:cxnLst/>
              <a:rect l="l" t="t" r="r" b="b"/>
              <a:pathLst>
                <a:path w="1755341" h="922911" extrusionOk="0">
                  <a:moveTo>
                    <a:pt x="79870" y="0"/>
                  </a:moveTo>
                  <a:lnTo>
                    <a:pt x="1675471" y="0"/>
                  </a:lnTo>
                  <a:cubicBezTo>
                    <a:pt x="1719582" y="0"/>
                    <a:pt x="1755341" y="35759"/>
                    <a:pt x="1755341" y="79870"/>
                  </a:cubicBezTo>
                  <a:lnTo>
                    <a:pt x="1755341" y="694894"/>
                  </a:lnTo>
                  <a:cubicBezTo>
                    <a:pt x="1755341" y="739005"/>
                    <a:pt x="1719582" y="774764"/>
                    <a:pt x="1675471" y="774764"/>
                  </a:cubicBezTo>
                  <a:lnTo>
                    <a:pt x="1045700" y="774764"/>
                  </a:lnTo>
                  <a:lnTo>
                    <a:pt x="911612" y="908852"/>
                  </a:lnTo>
                  <a:cubicBezTo>
                    <a:pt x="892866" y="927598"/>
                    <a:pt x="862474" y="927598"/>
                    <a:pt x="843728" y="908852"/>
                  </a:cubicBezTo>
                  <a:lnTo>
                    <a:pt x="709640" y="774764"/>
                  </a:lnTo>
                  <a:lnTo>
                    <a:pt x="79870" y="774764"/>
                  </a:lnTo>
                  <a:cubicBezTo>
                    <a:pt x="35759" y="774764"/>
                    <a:pt x="0" y="739005"/>
                    <a:pt x="0" y="694894"/>
                  </a:cubicBezTo>
                  <a:lnTo>
                    <a:pt x="0" y="79870"/>
                  </a:lnTo>
                  <a:cubicBezTo>
                    <a:pt x="0" y="35759"/>
                    <a:pt x="35759" y="0"/>
                    <a:pt x="79870" y="0"/>
                  </a:cubicBezTo>
                  <a:close/>
                </a:path>
              </a:pathLst>
            </a:custGeom>
            <a:gradFill>
              <a:gsLst>
                <a:gs pos="0">
                  <a:srgbClr val="496E75">
                    <a:alpha val="29411"/>
                  </a:srgbClr>
                </a:gs>
                <a:gs pos="48000">
                  <a:srgbClr val="A0FCFD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-2040904" y="4274707"/>
              <a:ext cx="1755341" cy="922911"/>
            </a:xfrm>
            <a:custGeom>
              <a:avLst/>
              <a:gdLst/>
              <a:ahLst/>
              <a:cxnLst/>
              <a:rect l="l" t="t" r="r" b="b"/>
              <a:pathLst>
                <a:path w="1755341" h="922911" extrusionOk="0">
                  <a:moveTo>
                    <a:pt x="79870" y="0"/>
                  </a:moveTo>
                  <a:lnTo>
                    <a:pt x="1675471" y="0"/>
                  </a:lnTo>
                  <a:cubicBezTo>
                    <a:pt x="1719582" y="0"/>
                    <a:pt x="1755341" y="35759"/>
                    <a:pt x="1755341" y="79870"/>
                  </a:cubicBezTo>
                  <a:lnTo>
                    <a:pt x="1755341" y="694894"/>
                  </a:lnTo>
                  <a:cubicBezTo>
                    <a:pt x="1755341" y="739005"/>
                    <a:pt x="1719582" y="774764"/>
                    <a:pt x="1675471" y="774764"/>
                  </a:cubicBezTo>
                  <a:lnTo>
                    <a:pt x="1045700" y="774764"/>
                  </a:lnTo>
                  <a:lnTo>
                    <a:pt x="911612" y="908852"/>
                  </a:lnTo>
                  <a:cubicBezTo>
                    <a:pt x="892866" y="927598"/>
                    <a:pt x="862474" y="927598"/>
                    <a:pt x="843728" y="908852"/>
                  </a:cubicBezTo>
                  <a:lnTo>
                    <a:pt x="709640" y="774764"/>
                  </a:lnTo>
                  <a:lnTo>
                    <a:pt x="79870" y="774764"/>
                  </a:lnTo>
                  <a:cubicBezTo>
                    <a:pt x="35759" y="774764"/>
                    <a:pt x="0" y="739005"/>
                    <a:pt x="0" y="694894"/>
                  </a:cubicBezTo>
                  <a:lnTo>
                    <a:pt x="0" y="79870"/>
                  </a:lnTo>
                  <a:cubicBezTo>
                    <a:pt x="0" y="35759"/>
                    <a:pt x="35759" y="0"/>
                    <a:pt x="79870" y="0"/>
                  </a:cubicBezTo>
                  <a:close/>
                </a:path>
              </a:pathLst>
            </a:cu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6EFA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8" name="Google Shape;518;p13"/>
          <p:cNvSpPr txBox="1"/>
          <p:nvPr/>
        </p:nvSpPr>
        <p:spPr>
          <a:xfrm>
            <a:off x="5681693" y="2306196"/>
            <a:ext cx="161846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Точка безубыточности</a:t>
            </a:r>
          </a:p>
        </p:txBody>
      </p:sp>
      <p:sp>
        <p:nvSpPr>
          <p:cNvPr id="519" name="Google Shape;519;p13"/>
          <p:cNvSpPr txBox="1"/>
          <p:nvPr/>
        </p:nvSpPr>
        <p:spPr>
          <a:xfrm>
            <a:off x="11773659" y="3554752"/>
            <a:ext cx="40975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январь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3"/>
          <p:cNvSpPr txBox="1"/>
          <p:nvPr/>
        </p:nvSpPr>
        <p:spPr>
          <a:xfrm>
            <a:off x="6349727" y="3713576"/>
            <a:ext cx="27015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3" name="Google Shape;523;p13"/>
          <p:cNvGrpSpPr/>
          <p:nvPr/>
        </p:nvGrpSpPr>
        <p:grpSpPr>
          <a:xfrm>
            <a:off x="11149790" y="6073774"/>
            <a:ext cx="512272" cy="333291"/>
            <a:chOff x="10462794" y="5480103"/>
            <a:chExt cx="842211" cy="547954"/>
          </a:xfrm>
        </p:grpSpPr>
        <p:sp>
          <p:nvSpPr>
            <p:cNvPr id="524" name="Google Shape;524;p13"/>
            <p:cNvSpPr/>
            <p:nvPr/>
          </p:nvSpPr>
          <p:spPr>
            <a:xfrm>
              <a:off x="10462794" y="5480103"/>
              <a:ext cx="842211" cy="547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C0717"/>
                </a:gs>
                <a:gs pos="100000">
                  <a:srgbClr val="25112E"/>
                </a:gs>
              </a:gsLst>
              <a:lin ang="2700000" scaled="0"/>
            </a:gradFill>
            <a:ln w="12700" cap="flat" cmpd="sng">
              <a:solidFill>
                <a:srgbClr val="F1CF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3"/>
            <p:cNvSpPr txBox="1"/>
            <p:nvPr/>
          </p:nvSpPr>
          <p:spPr>
            <a:xfrm>
              <a:off x="10465610" y="5571518"/>
              <a:ext cx="836579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fld id="{00000000-1234-1234-1234-123412341234}" type="slidenum">
                <a:rPr kumimoji="0" lang="ru-RU" sz="1200" b="1" i="0" u="none" strike="noStrike" kern="0" cap="none" spc="0" normalizeH="0" baseline="0" noProof="0">
                  <a:ln>
                    <a:noFill/>
                  </a:ln>
                  <a:solidFill>
                    <a:srgbClr val="6EFAF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  <a:tabLst/>
                  <a:defRPr/>
                </a:pPr>
                <a:t>10</a:t>
              </a:fld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6EFA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17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2" y="271255"/>
            <a:ext cx="814916" cy="8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7"/>
          <p:cNvSpPr/>
          <p:nvPr/>
        </p:nvSpPr>
        <p:spPr>
          <a:xfrm>
            <a:off x="357166" y="122755"/>
            <a:ext cx="1589830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КОМАНДА ANIX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7"/>
          <p:cNvSpPr txBox="1"/>
          <p:nvPr/>
        </p:nvSpPr>
        <p:spPr>
          <a:xfrm>
            <a:off x="525841" y="2471348"/>
            <a:ext cx="187535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Александра Севостьянова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7"/>
          <p:cNvSpPr txBox="1"/>
          <p:nvPr/>
        </p:nvSpPr>
        <p:spPr>
          <a:xfrm>
            <a:off x="2915319" y="2471357"/>
            <a:ext cx="9909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Андрей Царёв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7"/>
          <p:cNvSpPr txBox="1"/>
          <p:nvPr/>
        </p:nvSpPr>
        <p:spPr>
          <a:xfrm>
            <a:off x="5297116" y="2471356"/>
            <a:ext cx="120161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Даниил Елисеев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7"/>
          <p:cNvSpPr txBox="1"/>
          <p:nvPr/>
        </p:nvSpPr>
        <p:spPr>
          <a:xfrm>
            <a:off x="2915320" y="5535813"/>
            <a:ext cx="120161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Андрей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400"/>
              <a:buFont typeface="Arial"/>
              <a:buNone/>
              <a:tabLst/>
              <a:defRPr/>
            </a:pPr>
            <a:r>
              <a:rPr lang="ru-RU" b="1" dirty="0" err="1">
                <a:solidFill>
                  <a:srgbClr val="ED8AFC"/>
                </a:solidFill>
              </a:rPr>
              <a:t>Бальков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7"/>
          <p:cNvSpPr txBox="1"/>
          <p:nvPr/>
        </p:nvSpPr>
        <p:spPr>
          <a:xfrm>
            <a:off x="7690704" y="5575539"/>
            <a:ext cx="104489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Илья Широков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7"/>
          <p:cNvSpPr txBox="1"/>
          <p:nvPr/>
        </p:nvSpPr>
        <p:spPr>
          <a:xfrm>
            <a:off x="5307703" y="5573854"/>
            <a:ext cx="15801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ED8A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Елизавета Петрова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D8AF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7"/>
          <p:cNvSpPr txBox="1"/>
          <p:nvPr/>
        </p:nvSpPr>
        <p:spPr>
          <a:xfrm>
            <a:off x="525841" y="3132226"/>
            <a:ext cx="2237932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Бизнес-школа МФТИ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Сбера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Школа Рыбакова</a:t>
            </a: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&gt; 20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млн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₽ привлеченных инвестиций и грантов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7"/>
          <p:cNvSpPr txBox="1"/>
          <p:nvPr/>
        </p:nvSpPr>
        <p:spPr>
          <a:xfrm>
            <a:off x="2915319" y="3132235"/>
            <a:ext cx="2494500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стартапа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 лет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продакт</a:t>
            </a:r>
            <a:r>
              <a:rPr lang="ru-RU" sz="1200" dirty="0">
                <a:solidFill>
                  <a:srgbClr val="FFFFFF"/>
                </a:solidFill>
              </a:rPr>
              <a:t>-менеджмента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Бизнес-школа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МФТИ&amp;Сбера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&gt;15 </a:t>
            </a:r>
            <a:r>
              <a:rPr lang="ru-RU" sz="1200" dirty="0">
                <a:solidFill>
                  <a:srgbClr val="FFFFFF"/>
                </a:solidFill>
              </a:rPr>
              <a:t>млн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₽ инвестиций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7"/>
          <p:cNvSpPr txBox="1"/>
          <p:nvPr/>
        </p:nvSpPr>
        <p:spPr>
          <a:xfrm>
            <a:off x="5297116" y="3132235"/>
            <a:ext cx="2039365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 лет опыта в ML</a:t>
            </a: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3 года опыта в качестве тимлида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7"/>
          <p:cNvSpPr txBox="1"/>
          <p:nvPr/>
        </p:nvSpPr>
        <p:spPr>
          <a:xfrm>
            <a:off x="2915320" y="6196692"/>
            <a:ext cx="21122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Заключенных контрактов на 20 млн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₽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 года продаж инноваций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7"/>
          <p:cNvSpPr txBox="1"/>
          <p:nvPr/>
        </p:nvSpPr>
        <p:spPr>
          <a:xfrm>
            <a:off x="7690704" y="6235654"/>
            <a:ext cx="2039365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стипендиат института им. Эйлера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выпускник МФТИ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7"/>
          <p:cNvSpPr txBox="1"/>
          <p:nvPr/>
        </p:nvSpPr>
        <p:spPr>
          <a:xfrm>
            <a:off x="5307703" y="6233968"/>
            <a:ext cx="2039365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 года опыта ивент-менеджмента</a:t>
            </a:r>
          </a:p>
          <a:p>
            <a:pPr marL="144000" marR="0" lvl="0" indent="-144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35CD"/>
              </a:buClr>
              <a:buSzPts val="1200"/>
              <a:buFont typeface="Roboto"/>
              <a:buChar char="●"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&gt;30 </a:t>
            </a:r>
            <a:r>
              <a:rPr lang="ru-RU" sz="1200" dirty="0">
                <a:solidFill>
                  <a:srgbClr val="FFFFFF"/>
                </a:solidFill>
              </a:rPr>
              <a:t>мероприятий за 2024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7"/>
          <p:cNvSpPr txBox="1"/>
          <p:nvPr/>
        </p:nvSpPr>
        <p:spPr>
          <a:xfrm>
            <a:off x="525841" y="2892262"/>
            <a:ext cx="40736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7"/>
          <p:cNvSpPr txBox="1"/>
          <p:nvPr/>
        </p:nvSpPr>
        <p:spPr>
          <a:xfrm>
            <a:off x="2915319" y="2892270"/>
            <a:ext cx="3523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7"/>
          <p:cNvSpPr txBox="1"/>
          <p:nvPr/>
        </p:nvSpPr>
        <p:spPr>
          <a:xfrm>
            <a:off x="2915320" y="5956728"/>
            <a:ext cx="1875354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Head of Sales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7"/>
          <p:cNvSpPr txBox="1"/>
          <p:nvPr/>
        </p:nvSpPr>
        <p:spPr>
          <a:xfrm>
            <a:off x="5297116" y="2892270"/>
            <a:ext cx="144002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CTO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7"/>
          <p:cNvSpPr txBox="1"/>
          <p:nvPr/>
        </p:nvSpPr>
        <p:spPr>
          <a:xfrm>
            <a:off x="7690704" y="6007840"/>
            <a:ext cx="104489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researcher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7"/>
          <p:cNvSpPr txBox="1"/>
          <p:nvPr/>
        </p:nvSpPr>
        <p:spPr>
          <a:xfrm>
            <a:off x="5307703" y="6006155"/>
            <a:ext cx="1440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Business developer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3" name="Google Shape;593;p17"/>
          <p:cNvGrpSpPr/>
          <p:nvPr/>
        </p:nvGrpSpPr>
        <p:grpSpPr>
          <a:xfrm>
            <a:off x="533522" y="995689"/>
            <a:ext cx="1327661" cy="1327661"/>
            <a:chOff x="533522" y="995689"/>
            <a:chExt cx="1440000" cy="1440000"/>
          </a:xfrm>
        </p:grpSpPr>
        <p:sp>
          <p:nvSpPr>
            <p:cNvPr id="594" name="Google Shape;594;p17"/>
            <p:cNvSpPr/>
            <p:nvPr/>
          </p:nvSpPr>
          <p:spPr>
            <a:xfrm rot="10800000">
              <a:off x="533522" y="995689"/>
              <a:ext cx="1440000" cy="1440000"/>
            </a:xfrm>
            <a:prstGeom prst="ellipse">
              <a:avLst/>
            </a:prstGeom>
            <a:gradFill>
              <a:gsLst>
                <a:gs pos="0">
                  <a:srgbClr val="6935CD">
                    <a:alpha val="0"/>
                  </a:srgbClr>
                </a:gs>
                <a:gs pos="100000">
                  <a:srgbClr val="ED8AFC"/>
                </a:gs>
              </a:gsLst>
              <a:lin ang="2700000" scaled="0"/>
            </a:gradFill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5" name="Google Shape;595;p17"/>
            <p:cNvPicPr preferRelativeResize="0"/>
            <p:nvPr/>
          </p:nvPicPr>
          <p:blipFill rotWithShape="1">
            <a:blip r:embed="rId5">
              <a:alphaModFix/>
            </a:blip>
            <a:srcRect l="3223" t="-1152" b="3465"/>
            <a:stretch/>
          </p:blipFill>
          <p:spPr>
            <a:xfrm>
              <a:off x="533522" y="99568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1440000" h="1440000" extrusionOk="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596" name="Google Shape;596;p17"/>
            <p:cNvSpPr/>
            <p:nvPr/>
          </p:nvSpPr>
          <p:spPr>
            <a:xfrm>
              <a:off x="533522" y="995689"/>
              <a:ext cx="1440000" cy="1440000"/>
            </a:xfrm>
            <a:prstGeom prst="ellipse">
              <a:avLst/>
            </a:prstGeom>
            <a:noFill/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17"/>
          <p:cNvGrpSpPr/>
          <p:nvPr/>
        </p:nvGrpSpPr>
        <p:grpSpPr>
          <a:xfrm>
            <a:off x="2915319" y="995689"/>
            <a:ext cx="1327661" cy="1327661"/>
            <a:chOff x="2941743" y="995689"/>
            <a:chExt cx="1440000" cy="1440000"/>
          </a:xfrm>
        </p:grpSpPr>
        <p:sp>
          <p:nvSpPr>
            <p:cNvPr id="598" name="Google Shape;598;p17"/>
            <p:cNvSpPr/>
            <p:nvPr/>
          </p:nvSpPr>
          <p:spPr>
            <a:xfrm rot="10800000">
              <a:off x="2941743" y="995689"/>
              <a:ext cx="1440000" cy="1440000"/>
            </a:xfrm>
            <a:prstGeom prst="ellipse">
              <a:avLst/>
            </a:prstGeom>
            <a:gradFill>
              <a:gsLst>
                <a:gs pos="0">
                  <a:srgbClr val="6935CD">
                    <a:alpha val="0"/>
                  </a:srgbClr>
                </a:gs>
                <a:gs pos="100000">
                  <a:srgbClr val="ED8AFC"/>
                </a:gs>
              </a:gsLst>
              <a:lin ang="2700000" scaled="0"/>
            </a:gradFill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9" name="Google Shape;599;p17"/>
            <p:cNvPicPr preferRelativeResize="0"/>
            <p:nvPr/>
          </p:nvPicPr>
          <p:blipFill rotWithShape="1">
            <a:blip r:embed="rId6">
              <a:alphaModFix/>
            </a:blip>
            <a:srcRect l="5793" t="1421" r="8672" b="13044"/>
            <a:stretch/>
          </p:blipFill>
          <p:spPr>
            <a:xfrm>
              <a:off x="2941743" y="99568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1440000" h="1440000" extrusionOk="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600" name="Google Shape;600;p17"/>
            <p:cNvSpPr/>
            <p:nvPr/>
          </p:nvSpPr>
          <p:spPr>
            <a:xfrm>
              <a:off x="2941743" y="995689"/>
              <a:ext cx="1440000" cy="1440000"/>
            </a:xfrm>
            <a:prstGeom prst="ellipse">
              <a:avLst/>
            </a:prstGeom>
            <a:noFill/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17"/>
          <p:cNvGrpSpPr/>
          <p:nvPr/>
        </p:nvGrpSpPr>
        <p:grpSpPr>
          <a:xfrm>
            <a:off x="5297116" y="995689"/>
            <a:ext cx="1327661" cy="1327661"/>
            <a:chOff x="5368072" y="995689"/>
            <a:chExt cx="1440000" cy="1440000"/>
          </a:xfrm>
        </p:grpSpPr>
        <p:sp>
          <p:nvSpPr>
            <p:cNvPr id="602" name="Google Shape;602;p17"/>
            <p:cNvSpPr/>
            <p:nvPr/>
          </p:nvSpPr>
          <p:spPr>
            <a:xfrm rot="10800000">
              <a:off x="5368072" y="995689"/>
              <a:ext cx="1440000" cy="1440000"/>
            </a:xfrm>
            <a:prstGeom prst="ellipse">
              <a:avLst/>
            </a:prstGeom>
            <a:gradFill>
              <a:gsLst>
                <a:gs pos="0">
                  <a:srgbClr val="6935CD">
                    <a:alpha val="0"/>
                  </a:srgbClr>
                </a:gs>
                <a:gs pos="100000">
                  <a:srgbClr val="ED8AFC"/>
                </a:gs>
              </a:gsLst>
              <a:lin ang="2700000" scaled="0"/>
            </a:gradFill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3" name="Google Shape;603;p17"/>
            <p:cNvPicPr preferRelativeResize="0"/>
            <p:nvPr/>
          </p:nvPicPr>
          <p:blipFill rotWithShape="1">
            <a:blip r:embed="rId7">
              <a:alphaModFix/>
            </a:blip>
            <a:srcRect l="5356" t="5716" r="7319" b="6960"/>
            <a:stretch/>
          </p:blipFill>
          <p:spPr>
            <a:xfrm>
              <a:off x="5368072" y="99568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1440000" h="1440000" extrusionOk="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604" name="Google Shape;604;p17"/>
            <p:cNvSpPr/>
            <p:nvPr/>
          </p:nvSpPr>
          <p:spPr>
            <a:xfrm>
              <a:off x="5368072" y="995689"/>
              <a:ext cx="1440000" cy="1440000"/>
            </a:xfrm>
            <a:prstGeom prst="ellipse">
              <a:avLst/>
            </a:prstGeom>
            <a:noFill/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17"/>
          <p:cNvGrpSpPr/>
          <p:nvPr/>
        </p:nvGrpSpPr>
        <p:grpSpPr>
          <a:xfrm>
            <a:off x="2915320" y="4060146"/>
            <a:ext cx="1327661" cy="1327661"/>
            <a:chOff x="7794401" y="995689"/>
            <a:chExt cx="1440000" cy="1440000"/>
          </a:xfrm>
        </p:grpSpPr>
        <p:sp>
          <p:nvSpPr>
            <p:cNvPr id="610" name="Google Shape;610;p17"/>
            <p:cNvSpPr/>
            <p:nvPr/>
          </p:nvSpPr>
          <p:spPr>
            <a:xfrm rot="10800000">
              <a:off x="7794401" y="995689"/>
              <a:ext cx="1440000" cy="1440000"/>
            </a:xfrm>
            <a:prstGeom prst="ellipse">
              <a:avLst/>
            </a:prstGeom>
            <a:gradFill>
              <a:gsLst>
                <a:gs pos="0">
                  <a:srgbClr val="6935CD">
                    <a:alpha val="0"/>
                  </a:srgbClr>
                </a:gs>
                <a:gs pos="100000">
                  <a:srgbClr val="ED8AFC"/>
                </a:gs>
              </a:gsLst>
              <a:lin ang="2700000" scaled="0"/>
            </a:gradFill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7794401" y="995689"/>
              <a:ext cx="1440000" cy="1440000"/>
            </a:xfrm>
            <a:prstGeom prst="ellipse">
              <a:avLst/>
            </a:prstGeom>
            <a:noFill/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7" name="Google Shape;617;p17"/>
          <p:cNvGrpSpPr/>
          <p:nvPr/>
        </p:nvGrpSpPr>
        <p:grpSpPr>
          <a:xfrm>
            <a:off x="7690704" y="4066006"/>
            <a:ext cx="1327662" cy="1327662"/>
            <a:chOff x="2971922" y="3805564"/>
            <a:chExt cx="1327662" cy="1327662"/>
          </a:xfrm>
        </p:grpSpPr>
        <p:sp>
          <p:nvSpPr>
            <p:cNvPr id="618" name="Google Shape;618;p17"/>
            <p:cNvSpPr/>
            <p:nvPr/>
          </p:nvSpPr>
          <p:spPr>
            <a:xfrm rot="10800000">
              <a:off x="2971922" y="3805564"/>
              <a:ext cx="1327661" cy="1327661"/>
            </a:xfrm>
            <a:prstGeom prst="ellipse">
              <a:avLst/>
            </a:prstGeom>
            <a:gradFill>
              <a:gsLst>
                <a:gs pos="0">
                  <a:srgbClr val="6935CD">
                    <a:alpha val="0"/>
                  </a:srgbClr>
                </a:gs>
                <a:gs pos="100000">
                  <a:srgbClr val="ED8AFC"/>
                </a:gs>
              </a:gsLst>
              <a:lin ang="2700000" scaled="0"/>
            </a:gradFill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9" name="Google Shape;619;p17"/>
            <p:cNvPicPr preferRelativeResize="0"/>
            <p:nvPr/>
          </p:nvPicPr>
          <p:blipFill rotWithShape="1">
            <a:blip r:embed="rId8">
              <a:alphaModFix/>
            </a:blip>
            <a:srcRect l="-1235" r="1231"/>
            <a:stretch/>
          </p:blipFill>
          <p:spPr>
            <a:xfrm>
              <a:off x="2971922" y="3805564"/>
              <a:ext cx="1327662" cy="1327662"/>
            </a:xfrm>
            <a:custGeom>
              <a:avLst/>
              <a:gdLst/>
              <a:ahLst/>
              <a:cxnLst/>
              <a:rect l="l" t="t" r="r" b="b"/>
              <a:pathLst>
                <a:path w="1327662" h="1327662" extrusionOk="0">
                  <a:moveTo>
                    <a:pt x="663831" y="0"/>
                  </a:moveTo>
                  <a:cubicBezTo>
                    <a:pt x="1030455" y="0"/>
                    <a:pt x="1327662" y="297207"/>
                    <a:pt x="1327662" y="663831"/>
                  </a:cubicBezTo>
                  <a:cubicBezTo>
                    <a:pt x="1327662" y="1030455"/>
                    <a:pt x="1030455" y="1327662"/>
                    <a:pt x="663831" y="1327662"/>
                  </a:cubicBezTo>
                  <a:cubicBezTo>
                    <a:pt x="297207" y="1327662"/>
                    <a:pt x="0" y="1030455"/>
                    <a:pt x="0" y="663831"/>
                  </a:cubicBezTo>
                  <a:cubicBezTo>
                    <a:pt x="0" y="297207"/>
                    <a:pt x="297207" y="0"/>
                    <a:pt x="663831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620" name="Google Shape;620;p17"/>
            <p:cNvSpPr/>
            <p:nvPr/>
          </p:nvSpPr>
          <p:spPr>
            <a:xfrm>
              <a:off x="2971922" y="3805564"/>
              <a:ext cx="1327661" cy="1327661"/>
            </a:xfrm>
            <a:prstGeom prst="ellipse">
              <a:avLst/>
            </a:prstGeom>
            <a:noFill/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1" name="Google Shape;621;p17"/>
          <p:cNvGrpSpPr/>
          <p:nvPr/>
        </p:nvGrpSpPr>
        <p:grpSpPr>
          <a:xfrm>
            <a:off x="5307703" y="4064329"/>
            <a:ext cx="1327662" cy="1327662"/>
            <a:chOff x="5410322" y="3805564"/>
            <a:chExt cx="1327662" cy="1327662"/>
          </a:xfrm>
        </p:grpSpPr>
        <p:sp>
          <p:nvSpPr>
            <p:cNvPr id="622" name="Google Shape;622;p17"/>
            <p:cNvSpPr/>
            <p:nvPr/>
          </p:nvSpPr>
          <p:spPr>
            <a:xfrm rot="10800000">
              <a:off x="5410322" y="3805564"/>
              <a:ext cx="1327661" cy="1327661"/>
            </a:xfrm>
            <a:prstGeom prst="ellipse">
              <a:avLst/>
            </a:prstGeom>
            <a:gradFill>
              <a:gsLst>
                <a:gs pos="0">
                  <a:srgbClr val="6935CD">
                    <a:alpha val="0"/>
                  </a:srgbClr>
                </a:gs>
                <a:gs pos="100000">
                  <a:srgbClr val="ED8AFC"/>
                </a:gs>
              </a:gsLst>
              <a:lin ang="2700000" scaled="0"/>
            </a:gradFill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3" name="Google Shape;623;p17"/>
            <p:cNvPicPr preferRelativeResize="0"/>
            <p:nvPr/>
          </p:nvPicPr>
          <p:blipFill rotWithShape="1">
            <a:blip r:embed="rId9">
              <a:alphaModFix/>
            </a:blip>
            <a:srcRect l="22289" t="15710" r="24906" b="31484"/>
            <a:stretch/>
          </p:blipFill>
          <p:spPr>
            <a:xfrm>
              <a:off x="5410322" y="3805564"/>
              <a:ext cx="1327662" cy="1327662"/>
            </a:xfrm>
            <a:custGeom>
              <a:avLst/>
              <a:gdLst/>
              <a:ahLst/>
              <a:cxnLst/>
              <a:rect l="l" t="t" r="r" b="b"/>
              <a:pathLst>
                <a:path w="1327662" h="1327662" extrusionOk="0">
                  <a:moveTo>
                    <a:pt x="663831" y="0"/>
                  </a:moveTo>
                  <a:cubicBezTo>
                    <a:pt x="1030455" y="0"/>
                    <a:pt x="1327662" y="297207"/>
                    <a:pt x="1327662" y="663831"/>
                  </a:cubicBezTo>
                  <a:cubicBezTo>
                    <a:pt x="1327662" y="1030455"/>
                    <a:pt x="1030455" y="1327662"/>
                    <a:pt x="663831" y="1327662"/>
                  </a:cubicBezTo>
                  <a:cubicBezTo>
                    <a:pt x="297207" y="1327662"/>
                    <a:pt x="0" y="1030455"/>
                    <a:pt x="0" y="663831"/>
                  </a:cubicBezTo>
                  <a:cubicBezTo>
                    <a:pt x="0" y="297207"/>
                    <a:pt x="297207" y="0"/>
                    <a:pt x="663831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624" name="Google Shape;624;p17"/>
            <p:cNvSpPr/>
            <p:nvPr/>
          </p:nvSpPr>
          <p:spPr>
            <a:xfrm>
              <a:off x="5410322" y="3805564"/>
              <a:ext cx="1327661" cy="1327661"/>
            </a:xfrm>
            <a:prstGeom prst="ellipse">
              <a:avLst/>
            </a:prstGeom>
            <a:noFill/>
            <a:ln w="1270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127000" dir="5400000" algn="t" rotWithShape="0">
                <a:srgbClr val="ED8AFC">
                  <a:alpha val="20000"/>
                </a:srgbClr>
              </a:outerShdw>
            </a:effectLst>
          </p:spPr>
          <p:txBody>
            <a:bodyPr spcFirstLastPara="1" wrap="square" lIns="91425" tIns="0" rIns="900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3" name="Google Shape;633;p17"/>
          <p:cNvGrpSpPr/>
          <p:nvPr/>
        </p:nvGrpSpPr>
        <p:grpSpPr>
          <a:xfrm>
            <a:off x="11149790" y="6073774"/>
            <a:ext cx="512272" cy="333291"/>
            <a:chOff x="10462794" y="5480103"/>
            <a:chExt cx="842211" cy="547954"/>
          </a:xfrm>
        </p:grpSpPr>
        <p:sp>
          <p:nvSpPr>
            <p:cNvPr id="634" name="Google Shape;634;p17"/>
            <p:cNvSpPr/>
            <p:nvPr/>
          </p:nvSpPr>
          <p:spPr>
            <a:xfrm>
              <a:off x="10462794" y="5480103"/>
              <a:ext cx="842211" cy="547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C0717"/>
                </a:gs>
                <a:gs pos="100000">
                  <a:srgbClr val="25112E"/>
                </a:gs>
              </a:gsLst>
              <a:lin ang="2700000" scaled="0"/>
            </a:gradFill>
            <a:ln w="12700" cap="flat" cmpd="sng">
              <a:solidFill>
                <a:srgbClr val="F1CF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7"/>
            <p:cNvSpPr txBox="1"/>
            <p:nvPr/>
          </p:nvSpPr>
          <p:spPr>
            <a:xfrm>
              <a:off x="10465610" y="5571518"/>
              <a:ext cx="836579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fld id="{00000000-1234-1234-1234-123412341234}" type="slidenum">
                <a:rPr kumimoji="0" lang="ru-RU" sz="1200" b="1" i="0" u="none" strike="noStrike" kern="0" cap="none" spc="0" normalizeH="0" baseline="0" noProof="0">
                  <a:ln>
                    <a:noFill/>
                  </a:ln>
                  <a:solidFill>
                    <a:srgbClr val="6EFAF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  <a:tabLst/>
                  <a:defRPr/>
                </a:pPr>
                <a:t>11</a:t>
              </a:fld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6EFA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D5231-AB51-49FE-AB03-660DA6DD74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73" t="6435" r="27387" b="50395"/>
          <a:stretch/>
        </p:blipFill>
        <p:spPr>
          <a:xfrm>
            <a:off x="2915317" y="4059396"/>
            <a:ext cx="1327663" cy="1327661"/>
          </a:xfrm>
          <a:prstGeom prst="ellipse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18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056" y="296306"/>
            <a:ext cx="1933327" cy="19333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7CDA7B-808A-4448-B645-A65AD79ADA94}"/>
              </a:ext>
            </a:extLst>
          </p:cNvPr>
          <p:cNvSpPr txBox="1"/>
          <p:nvPr/>
        </p:nvSpPr>
        <p:spPr>
          <a:xfrm>
            <a:off x="331968" y="2301921"/>
            <a:ext cx="66813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57EF9"/>
              </a:buClr>
              <a:buSzPts val="1820"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Ищем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продакшены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для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пилота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и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ускорения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 работы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в 5 раз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1D245D-6F6B-43F3-841D-DD265AE22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952" y="2140614"/>
            <a:ext cx="4421080" cy="4421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8C7527-8846-45DE-8314-70BF27B89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11" y="4440102"/>
            <a:ext cx="448094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0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"/>
          <p:cNvGrpSpPr/>
          <p:nvPr/>
        </p:nvGrpSpPr>
        <p:grpSpPr>
          <a:xfrm>
            <a:off x="11149790" y="6073774"/>
            <a:ext cx="512272" cy="333291"/>
            <a:chOff x="10462794" y="5480103"/>
            <a:chExt cx="842211" cy="547954"/>
          </a:xfrm>
        </p:grpSpPr>
        <p:sp>
          <p:nvSpPr>
            <p:cNvPr id="100" name="Google Shape;100;p2"/>
            <p:cNvSpPr/>
            <p:nvPr/>
          </p:nvSpPr>
          <p:spPr>
            <a:xfrm>
              <a:off x="10462794" y="5480103"/>
              <a:ext cx="842211" cy="547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C0717"/>
                </a:gs>
                <a:gs pos="100000">
                  <a:srgbClr val="25112E"/>
                </a:gs>
              </a:gsLst>
              <a:lin ang="2700000" scaled="0"/>
            </a:gradFill>
            <a:ln w="12700" cap="flat" cmpd="sng">
              <a:solidFill>
                <a:srgbClr val="F1CF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10465610" y="5571518"/>
              <a:ext cx="836579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fld id="{00000000-1234-1234-1234-123412341234}" type="slidenum">
                <a:rPr lang="ru-RU" sz="1200" b="1" i="0" u="none" strike="noStrike" cap="none">
                  <a:solidFill>
                    <a:srgbClr val="6EFAF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2</a:t>
              </a:fld>
              <a:endParaRPr sz="1000" b="1" i="0" u="none" strike="noStrike" cap="none">
                <a:solidFill>
                  <a:srgbClr val="6EFAF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pic>
        <p:nvPicPr>
          <p:cNvPr id="102" name="Google Shape;102;p2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2" y="271255"/>
            <a:ext cx="814916" cy="8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/>
          <p:nvPr/>
        </p:nvSpPr>
        <p:spPr>
          <a:xfrm>
            <a:off x="285662" y="173622"/>
            <a:ext cx="814916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О НАС</a:t>
            </a:r>
            <a:endParaRPr sz="1400" b="0" i="0" u="none" strike="noStrike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104" name="Google Shape;104;p2"/>
          <p:cNvGrpSpPr/>
          <p:nvPr/>
        </p:nvGrpSpPr>
        <p:grpSpPr>
          <a:xfrm>
            <a:off x="3187957" y="4576741"/>
            <a:ext cx="5776260" cy="1992059"/>
            <a:chOff x="515486" y="1120228"/>
            <a:chExt cx="4656921" cy="1295118"/>
          </a:xfrm>
        </p:grpSpPr>
        <p:sp>
          <p:nvSpPr>
            <p:cNvPr id="105" name="Google Shape;105;p2"/>
            <p:cNvSpPr txBox="1"/>
            <p:nvPr/>
          </p:nvSpPr>
          <p:spPr>
            <a:xfrm>
              <a:off x="516315" y="1676682"/>
              <a:ext cx="4656092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2400" b="0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который </a:t>
              </a:r>
              <a:r>
                <a:rPr lang="ru-RU" sz="2400" b="0" i="0" u="none" strike="noStrike" cap="none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отрисовывает</a:t>
              </a:r>
              <a:r>
                <a:rPr lang="ru-RU" sz="2400" b="0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 промежуточные кадры </a:t>
              </a:r>
              <a:br>
                <a:rPr lang="ru-RU" sz="2400" b="0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</a:br>
              <a:r>
                <a:rPr lang="ru-RU" sz="2400" b="0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для аниматора </a:t>
              </a:r>
              <a:r>
                <a:rPr lang="ru-RU" sz="2400" b="0" i="0" u="none" strike="noStrike" cap="none" dirty="0">
                  <a:solidFill>
                    <a:srgbClr val="52E4E2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быстрее и дешевле</a:t>
              </a:r>
              <a:endParaRPr sz="1800" b="0" i="0" u="none" strike="noStrike" cap="non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515486" y="1120228"/>
              <a:ext cx="4632130" cy="576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ru-RU" sz="3200" b="1" i="0" u="none" strike="noStrike" cap="none" dirty="0" err="1">
                  <a:solidFill>
                    <a:srgbClr val="52F9E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Anix</a:t>
              </a:r>
              <a:r>
                <a:rPr lang="ru-RU" sz="3200" b="1" i="0" u="none" strike="noStrike" cap="none" dirty="0">
                  <a:solidFill>
                    <a:srgbClr val="52F9E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 </a:t>
              </a:r>
              <a:r>
                <a:rPr lang="ru-RU" sz="3200" b="1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— это </a:t>
              </a:r>
              <a:r>
                <a:rPr lang="en-US" sz="3200" b="1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SaaS</a:t>
              </a:r>
              <a:r>
                <a:rPr lang="ru-RU" sz="3200" b="1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 </a:t>
              </a:r>
              <a:br>
                <a:rPr lang="ru-RU" sz="3200" b="1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</a:br>
              <a:r>
                <a:rPr lang="ru-RU" sz="3200" b="1" i="0" u="none" strike="noStrike" cap="none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на основе нейросети,</a:t>
              </a:r>
              <a:endParaRPr sz="1400" b="0" i="0" u="none" strike="noStrike" cap="non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1062E-5997-4E29-A3F5-31F2DD25F3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313"/>
          <a:stretch/>
        </p:blipFill>
        <p:spPr>
          <a:xfrm>
            <a:off x="816068" y="822351"/>
            <a:ext cx="10520039" cy="35365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2680207" y="2863735"/>
            <a:ext cx="345382" cy="1270553"/>
            <a:chOff x="2670868" y="2863735"/>
            <a:chExt cx="345382" cy="1270553"/>
          </a:xfrm>
        </p:grpSpPr>
        <p:cxnSp>
          <p:nvCxnSpPr>
            <p:cNvPr id="151" name="Google Shape;151;p5"/>
            <p:cNvCxnSpPr/>
            <p:nvPr/>
          </p:nvCxnSpPr>
          <p:spPr>
            <a:xfrm>
              <a:off x="2843559" y="2863735"/>
              <a:ext cx="0" cy="1270303"/>
            </a:xfrm>
            <a:prstGeom prst="straightConnector1">
              <a:avLst/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6EFAF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2" name="Google Shape;152;p5"/>
            <p:cNvCxnSpPr/>
            <p:nvPr/>
          </p:nvCxnSpPr>
          <p:spPr>
            <a:xfrm rot="10800000">
              <a:off x="2670868" y="4134288"/>
              <a:ext cx="345382" cy="0"/>
            </a:xfrm>
            <a:prstGeom prst="straightConnector1">
              <a:avLst/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9A89AB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53" name="Google Shape;153;p5"/>
          <p:cNvGrpSpPr/>
          <p:nvPr/>
        </p:nvGrpSpPr>
        <p:grpSpPr>
          <a:xfrm>
            <a:off x="529478" y="3124617"/>
            <a:ext cx="2145994" cy="2011089"/>
            <a:chOff x="529478" y="3124617"/>
            <a:chExt cx="2145994" cy="2011089"/>
          </a:xfrm>
        </p:grpSpPr>
        <p:sp>
          <p:nvSpPr>
            <p:cNvPr id="154" name="Google Shape;154;p5"/>
            <p:cNvSpPr/>
            <p:nvPr/>
          </p:nvSpPr>
          <p:spPr>
            <a:xfrm>
              <a:off x="529478" y="3124617"/>
              <a:ext cx="2145994" cy="2011089"/>
            </a:xfrm>
            <a:prstGeom prst="roundRect">
              <a:avLst>
                <a:gd name="adj" fmla="val 8416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29478" y="3124617"/>
              <a:ext cx="2145994" cy="2011089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496E75">
                    <a:alpha val="29411"/>
                  </a:srgbClr>
                </a:gs>
                <a:gs pos="48000">
                  <a:srgbClr val="A0FCFD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29478" y="3124617"/>
              <a:ext cx="2145994" cy="2011089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6EFA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3034687" y="3124617"/>
            <a:ext cx="2145994" cy="2011089"/>
            <a:chOff x="3034687" y="3124617"/>
            <a:chExt cx="2145994" cy="2011089"/>
          </a:xfrm>
        </p:grpSpPr>
        <p:sp>
          <p:nvSpPr>
            <p:cNvPr id="158" name="Google Shape;158;p5"/>
            <p:cNvSpPr/>
            <p:nvPr/>
          </p:nvSpPr>
          <p:spPr>
            <a:xfrm>
              <a:off x="3034687" y="3124617"/>
              <a:ext cx="2145994" cy="2011089"/>
            </a:xfrm>
            <a:prstGeom prst="roundRect">
              <a:avLst>
                <a:gd name="adj" fmla="val 8416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034687" y="3124617"/>
              <a:ext cx="2145994" cy="2011089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496E75">
                    <a:alpha val="29411"/>
                  </a:srgbClr>
                </a:gs>
                <a:gs pos="48000">
                  <a:srgbClr val="A0FCFD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034687" y="3124617"/>
              <a:ext cx="2145994" cy="2011089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6EFA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161" name="Google Shape;161;p5"/>
          <p:cNvGrpSpPr/>
          <p:nvPr/>
        </p:nvGrpSpPr>
        <p:grpSpPr>
          <a:xfrm>
            <a:off x="9530603" y="3124617"/>
            <a:ext cx="2145994" cy="2011089"/>
            <a:chOff x="9530603" y="3124617"/>
            <a:chExt cx="2145994" cy="2011089"/>
          </a:xfrm>
        </p:grpSpPr>
        <p:sp>
          <p:nvSpPr>
            <p:cNvPr id="162" name="Google Shape;162;p5"/>
            <p:cNvSpPr/>
            <p:nvPr/>
          </p:nvSpPr>
          <p:spPr>
            <a:xfrm>
              <a:off x="9530603" y="3124617"/>
              <a:ext cx="2145994" cy="2011089"/>
            </a:xfrm>
            <a:prstGeom prst="roundRect">
              <a:avLst>
                <a:gd name="adj" fmla="val 8416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9530603" y="3124617"/>
              <a:ext cx="2145994" cy="2011089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496E75">
                    <a:alpha val="29411"/>
                  </a:srgbClr>
                </a:gs>
                <a:gs pos="48000">
                  <a:srgbClr val="A0FCFD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9530603" y="3124617"/>
              <a:ext cx="2145994" cy="2011089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6EFA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165" name="Google Shape;165;p5"/>
          <p:cNvGrpSpPr/>
          <p:nvPr/>
        </p:nvGrpSpPr>
        <p:grpSpPr>
          <a:xfrm>
            <a:off x="5525523" y="2882900"/>
            <a:ext cx="3645868" cy="2412636"/>
            <a:chOff x="5525523" y="2882900"/>
            <a:chExt cx="3645868" cy="2412636"/>
          </a:xfrm>
        </p:grpSpPr>
        <p:sp>
          <p:nvSpPr>
            <p:cNvPr id="166" name="Google Shape;166;p5"/>
            <p:cNvSpPr/>
            <p:nvPr/>
          </p:nvSpPr>
          <p:spPr>
            <a:xfrm>
              <a:off x="5525523" y="2882900"/>
              <a:ext cx="3645868" cy="2412636"/>
            </a:xfrm>
            <a:prstGeom prst="roundRect">
              <a:avLst>
                <a:gd name="adj" fmla="val 8416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5525523" y="2882900"/>
              <a:ext cx="3645868" cy="2412636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32133C"/>
                </a:gs>
                <a:gs pos="48000">
                  <a:srgbClr val="D57EF9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25523" y="2882900"/>
              <a:ext cx="3645868" cy="2412636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D57EF9">
                    <a:alpha val="14509"/>
                  </a:srgbClr>
                </a:gs>
                <a:gs pos="100000">
                  <a:srgbClr val="D57EF9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169" name="Google Shape;169;p5"/>
          <p:cNvSpPr/>
          <p:nvPr/>
        </p:nvSpPr>
        <p:spPr>
          <a:xfrm>
            <a:off x="281174" y="172705"/>
            <a:ext cx="1220962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ПРОБЛЕМА</a:t>
            </a:r>
            <a:endParaRPr sz="1400" b="0" i="0" u="none" strike="noStrike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171" name="Google Shape;171;p5"/>
          <p:cNvGrpSpPr/>
          <p:nvPr/>
        </p:nvGrpSpPr>
        <p:grpSpPr>
          <a:xfrm>
            <a:off x="11149790" y="6073773"/>
            <a:ext cx="512272" cy="333291"/>
            <a:chOff x="10462794" y="5480101"/>
            <a:chExt cx="842211" cy="547954"/>
          </a:xfrm>
        </p:grpSpPr>
        <p:sp>
          <p:nvSpPr>
            <p:cNvPr id="172" name="Google Shape;172;p5"/>
            <p:cNvSpPr/>
            <p:nvPr/>
          </p:nvSpPr>
          <p:spPr>
            <a:xfrm>
              <a:off x="10462794" y="5480101"/>
              <a:ext cx="842211" cy="547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C0717"/>
                </a:gs>
                <a:gs pos="100000">
                  <a:srgbClr val="25112E"/>
                </a:gs>
              </a:gsLst>
              <a:lin ang="2700000" scaled="0"/>
            </a:gradFill>
            <a:ln w="12700" cap="flat" cmpd="sng">
              <a:solidFill>
                <a:srgbClr val="F1CF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10465610" y="5571518"/>
              <a:ext cx="836579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fld id="{00000000-1234-1234-1234-123412341234}" type="slidenum">
                <a:rPr lang="ru-RU" sz="1200" b="1" i="0" u="none" strike="noStrike" cap="none">
                  <a:solidFill>
                    <a:srgbClr val="6EFAF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3</a:t>
              </a:fld>
              <a:endParaRPr sz="1000" b="1" i="0" u="none" strike="noStrike" cap="none">
                <a:solidFill>
                  <a:srgbClr val="6EFAF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174" name="Google Shape;174;p5"/>
          <p:cNvSpPr txBox="1"/>
          <p:nvPr/>
        </p:nvSpPr>
        <p:spPr>
          <a:xfrm>
            <a:off x="506412" y="6300624"/>
            <a:ext cx="609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rgbClr val="BFBFBF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Приведенные показатели являются усредненными по проведенным исследованиям </a:t>
            </a:r>
            <a:r>
              <a:rPr lang="ru-RU" sz="1000" b="0" i="0" u="none" strike="noStrike" cap="none" dirty="0" err="1">
                <a:solidFill>
                  <a:srgbClr val="BFBFBF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CustDev</a:t>
            </a:r>
            <a:endParaRPr sz="1000" b="0" i="0" u="none" strike="noStrike" cap="none" dirty="0">
              <a:solidFill>
                <a:srgbClr val="BFBFBF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2156704" y="2313573"/>
            <a:ext cx="139238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Правки заказчика</a:t>
            </a:r>
            <a:endParaRPr sz="1400" b="0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176" name="Google Shape;176;p5"/>
          <p:cNvSpPr txBox="1"/>
          <p:nvPr/>
        </p:nvSpPr>
        <p:spPr>
          <a:xfrm>
            <a:off x="826548" y="1688015"/>
            <a:ext cx="1351176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время</a:t>
            </a:r>
            <a:endParaRPr sz="16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938" y="169081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754" y="2033241"/>
            <a:ext cx="21600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5"/>
          <p:cNvSpPr txBox="1"/>
          <p:nvPr/>
        </p:nvSpPr>
        <p:spPr>
          <a:xfrm>
            <a:off x="833714" y="2030442"/>
            <a:ext cx="1986587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бюджет</a:t>
            </a:r>
            <a:endParaRPr sz="16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5619137" y="3312098"/>
            <a:ext cx="3458640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Отрисовка и заливка всех промежуточных кадров</a:t>
            </a:r>
            <a:endParaRPr sz="2400" b="1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8059277" y="4772137"/>
            <a:ext cx="535484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ED8AFC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70 %</a:t>
            </a:r>
            <a:endParaRPr sz="1600" b="0" i="0" u="none" strike="noStrike" cap="none">
              <a:solidFill>
                <a:srgbClr val="ED8AFC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6666462" y="4772137"/>
            <a:ext cx="537204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8AFC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ED8AFC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60 %</a:t>
            </a:r>
            <a:endParaRPr sz="1600" b="0" i="0" u="none" strike="noStrike" cap="none">
              <a:solidFill>
                <a:srgbClr val="ED8AFC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3032425" y="4318249"/>
            <a:ext cx="2160368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(лайны)</a:t>
            </a:r>
            <a:endParaRPr sz="14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184" name="Google Shape;184;p5"/>
          <p:cNvSpPr txBox="1"/>
          <p:nvPr/>
        </p:nvSpPr>
        <p:spPr>
          <a:xfrm>
            <a:off x="3032425" y="3331638"/>
            <a:ext cx="2160368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Отрисовка </a:t>
            </a:r>
            <a:br>
              <a:rPr lang="ru-RU" sz="22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lang="ru-RU" sz="22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ключевых кадров</a:t>
            </a:r>
            <a:endParaRPr sz="1400" b="0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185" name="Google Shape;185;p5"/>
          <p:cNvGrpSpPr/>
          <p:nvPr/>
        </p:nvGrpSpPr>
        <p:grpSpPr>
          <a:xfrm>
            <a:off x="3261922" y="4688400"/>
            <a:ext cx="1701374" cy="216000"/>
            <a:chOff x="939444" y="4708637"/>
            <a:chExt cx="1701374" cy="216000"/>
          </a:xfrm>
        </p:grpSpPr>
        <p:pic>
          <p:nvPicPr>
            <p:cNvPr id="186" name="Google Shape;186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444" y="4708637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17838" y="4708637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5"/>
            <p:cNvSpPr txBox="1"/>
            <p:nvPr/>
          </p:nvSpPr>
          <p:spPr>
            <a:xfrm>
              <a:off x="2234798" y="4744303"/>
              <a:ext cx="406020" cy="166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15 %</a:t>
              </a:r>
              <a:endParaRPr sz="12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89" name="Google Shape;189;p5"/>
            <p:cNvSpPr txBox="1"/>
            <p:nvPr/>
          </p:nvSpPr>
          <p:spPr>
            <a:xfrm>
              <a:off x="1250054" y="4744303"/>
              <a:ext cx="379812" cy="166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5 %</a:t>
              </a:r>
              <a:endParaRPr sz="12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190" name="Google Shape;190;p5"/>
          <p:cNvSpPr txBox="1"/>
          <p:nvPr/>
        </p:nvSpPr>
        <p:spPr>
          <a:xfrm>
            <a:off x="9542715" y="4133797"/>
            <a:ext cx="214599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(композиция,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тени и т. д.)</a:t>
            </a:r>
            <a:endParaRPr sz="14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9528343" y="3483987"/>
            <a:ext cx="2160366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Пост-</a:t>
            </a:r>
            <a:br>
              <a:rPr lang="ru-RU" sz="22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lang="ru-RU" sz="22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обработка</a:t>
            </a:r>
            <a:endParaRPr sz="1400" b="0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192" name="Google Shape;192;p5"/>
          <p:cNvGrpSpPr/>
          <p:nvPr/>
        </p:nvGrpSpPr>
        <p:grpSpPr>
          <a:xfrm>
            <a:off x="9815733" y="4688400"/>
            <a:ext cx="1585585" cy="216000"/>
            <a:chOff x="939444" y="4708637"/>
            <a:chExt cx="1585585" cy="216000"/>
          </a:xfrm>
        </p:grpSpPr>
        <p:pic>
          <p:nvPicPr>
            <p:cNvPr id="193" name="Google Shape;193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444" y="4708637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17838" y="4708637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5"/>
            <p:cNvSpPr txBox="1"/>
            <p:nvPr/>
          </p:nvSpPr>
          <p:spPr>
            <a:xfrm>
              <a:off x="2234798" y="4744303"/>
              <a:ext cx="290231" cy="166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7 %</a:t>
              </a:r>
              <a:endParaRPr sz="12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196" name="Google Shape;196;p5"/>
            <p:cNvSpPr txBox="1"/>
            <p:nvPr/>
          </p:nvSpPr>
          <p:spPr>
            <a:xfrm>
              <a:off x="1250054" y="4744303"/>
              <a:ext cx="379812" cy="166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13 %</a:t>
              </a:r>
              <a:endParaRPr sz="12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197" name="Google Shape;197;p5"/>
          <p:cNvSpPr txBox="1"/>
          <p:nvPr/>
        </p:nvSpPr>
        <p:spPr>
          <a:xfrm>
            <a:off x="541170" y="4133797"/>
            <a:ext cx="213246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(наброски </a:t>
            </a:r>
            <a:br>
              <a:rPr lang="ru-RU" sz="1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lang="ru-RU" sz="1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движений)</a:t>
            </a:r>
            <a:endParaRPr sz="14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198" name="Google Shape;198;p5"/>
          <p:cNvGrpSpPr/>
          <p:nvPr/>
        </p:nvGrpSpPr>
        <p:grpSpPr>
          <a:xfrm>
            <a:off x="814609" y="4688400"/>
            <a:ext cx="1585585" cy="216000"/>
            <a:chOff x="939444" y="4708637"/>
            <a:chExt cx="1585585" cy="216000"/>
          </a:xfrm>
        </p:grpSpPr>
        <p:pic>
          <p:nvPicPr>
            <p:cNvPr id="199" name="Google Shape;199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444" y="4708637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17838" y="4708637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5"/>
            <p:cNvSpPr txBox="1"/>
            <p:nvPr/>
          </p:nvSpPr>
          <p:spPr>
            <a:xfrm>
              <a:off x="2234798" y="4744303"/>
              <a:ext cx="290231" cy="166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3 %</a:t>
              </a:r>
              <a:endParaRPr sz="12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202" name="Google Shape;202;p5"/>
            <p:cNvSpPr txBox="1"/>
            <p:nvPr/>
          </p:nvSpPr>
          <p:spPr>
            <a:xfrm>
              <a:off x="1250054" y="4744303"/>
              <a:ext cx="379812" cy="166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7 %</a:t>
              </a:r>
              <a:endParaRPr sz="12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203" name="Google Shape;203;p5"/>
          <p:cNvSpPr txBox="1"/>
          <p:nvPr/>
        </p:nvSpPr>
        <p:spPr>
          <a:xfrm>
            <a:off x="527638" y="3483987"/>
            <a:ext cx="2159526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Черновая анимация</a:t>
            </a:r>
            <a:endParaRPr sz="2200" b="1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04" name="Google Shape;204;p5"/>
          <p:cNvSpPr txBox="1"/>
          <p:nvPr/>
        </p:nvSpPr>
        <p:spPr>
          <a:xfrm>
            <a:off x="4657285" y="2313573"/>
            <a:ext cx="139238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Правки режиссера</a:t>
            </a:r>
            <a:endParaRPr sz="1400" b="0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05" name="Google Shape;205;p5"/>
          <p:cNvSpPr txBox="1"/>
          <p:nvPr/>
        </p:nvSpPr>
        <p:spPr>
          <a:xfrm>
            <a:off x="8650784" y="2313573"/>
            <a:ext cx="139238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Правки заказчика</a:t>
            </a:r>
            <a:endParaRPr sz="1400" b="0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206" name="Google Shape;206;p5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1422" y="271255"/>
            <a:ext cx="814916" cy="8149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5"/>
          <p:cNvGrpSpPr/>
          <p:nvPr/>
        </p:nvGrpSpPr>
        <p:grpSpPr>
          <a:xfrm>
            <a:off x="5180788" y="2863735"/>
            <a:ext cx="345382" cy="1270553"/>
            <a:chOff x="2670868" y="2863735"/>
            <a:chExt cx="345382" cy="1270553"/>
          </a:xfrm>
        </p:grpSpPr>
        <p:cxnSp>
          <p:nvCxnSpPr>
            <p:cNvPr id="208" name="Google Shape;208;p5"/>
            <p:cNvCxnSpPr/>
            <p:nvPr/>
          </p:nvCxnSpPr>
          <p:spPr>
            <a:xfrm>
              <a:off x="2843559" y="2863735"/>
              <a:ext cx="0" cy="1270303"/>
            </a:xfrm>
            <a:prstGeom prst="straightConnector1">
              <a:avLst/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6EFAF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9" name="Google Shape;209;p5"/>
            <p:cNvCxnSpPr/>
            <p:nvPr/>
          </p:nvCxnSpPr>
          <p:spPr>
            <a:xfrm rot="10800000">
              <a:off x="2670868" y="4134288"/>
              <a:ext cx="345382" cy="0"/>
            </a:xfrm>
            <a:prstGeom prst="straightConnector1">
              <a:avLst/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9A89AB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10" name="Google Shape;210;p5"/>
          <p:cNvGrpSpPr/>
          <p:nvPr/>
        </p:nvGrpSpPr>
        <p:grpSpPr>
          <a:xfrm>
            <a:off x="9174287" y="2863735"/>
            <a:ext cx="345382" cy="1270553"/>
            <a:chOff x="2670868" y="2863735"/>
            <a:chExt cx="345382" cy="1270553"/>
          </a:xfrm>
        </p:grpSpPr>
        <p:cxnSp>
          <p:nvCxnSpPr>
            <p:cNvPr id="211" name="Google Shape;211;p5"/>
            <p:cNvCxnSpPr/>
            <p:nvPr/>
          </p:nvCxnSpPr>
          <p:spPr>
            <a:xfrm>
              <a:off x="2843559" y="2863735"/>
              <a:ext cx="0" cy="1270303"/>
            </a:xfrm>
            <a:prstGeom prst="straightConnector1">
              <a:avLst/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6EFAF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2" name="Google Shape;212;p5"/>
            <p:cNvCxnSpPr/>
            <p:nvPr/>
          </p:nvCxnSpPr>
          <p:spPr>
            <a:xfrm rot="10800000">
              <a:off x="2670868" y="4134288"/>
              <a:ext cx="345382" cy="0"/>
            </a:xfrm>
            <a:prstGeom prst="straightConnector1">
              <a:avLst/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496E75">
                    <a:alpha val="14509"/>
                  </a:srgbClr>
                </a:gs>
                <a:gs pos="100000">
                  <a:srgbClr val="496E75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9A89AB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13" name="Google Shape;2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0480" y="4721691"/>
            <a:ext cx="306000" cy="3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26646" y="4721691"/>
            <a:ext cx="306000" cy="3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126;p4">
            <a:extLst>
              <a:ext uri="{FF2B5EF4-FFF2-40B4-BE49-F238E27FC236}">
                <a16:creationId xmlns:a16="http://schemas.microsoft.com/office/drawing/2014/main" id="{B6A64C3B-AB6A-4540-B179-DF2F92103A95}"/>
              </a:ext>
            </a:extLst>
          </p:cNvPr>
          <p:cNvSpPr txBox="1"/>
          <p:nvPr/>
        </p:nvSpPr>
        <p:spPr>
          <a:xfrm>
            <a:off x="484726" y="936002"/>
            <a:ext cx="11189152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Проблемы</a:t>
            </a:r>
            <a:r>
              <a:rPr lang="ru-RU" sz="32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 покадровых студий анимации возникают </a:t>
            </a:r>
            <a:br>
              <a:rPr lang="ru-RU" sz="32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lang="ru-RU" sz="32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из-за </a:t>
            </a:r>
            <a:r>
              <a:rPr lang="ru-RU" sz="3200" b="1" i="0" u="none" strike="noStrike" cap="none" dirty="0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сложного и дорогого </a:t>
            </a:r>
            <a:r>
              <a:rPr lang="ru-RU" sz="3200" b="1" i="0" u="none" strike="noStrike" cap="none" dirty="0" err="1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продакш</a:t>
            </a:r>
            <a:r>
              <a:rPr lang="ru-RU" sz="3200" b="1" dirty="0" err="1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</a:t>
            </a:r>
            <a:r>
              <a:rPr lang="ru-RU" sz="3200" b="1" i="0" u="none" strike="noStrike" cap="none" dirty="0" err="1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на</a:t>
            </a:r>
            <a:endParaRPr sz="1400" b="0" i="0" u="none" strike="noStrike" cap="none" dirty="0">
              <a:solidFill>
                <a:srgbClr val="52E4E2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10"/>
          <p:cNvGrpSpPr/>
          <p:nvPr/>
        </p:nvGrpSpPr>
        <p:grpSpPr>
          <a:xfrm>
            <a:off x="4105782" y="1752600"/>
            <a:ext cx="3713779" cy="4790243"/>
            <a:chOff x="4105782" y="2107769"/>
            <a:chExt cx="3713779" cy="3994473"/>
          </a:xfrm>
        </p:grpSpPr>
        <p:cxnSp>
          <p:nvCxnSpPr>
            <p:cNvPr id="334" name="Google Shape;334;p10"/>
            <p:cNvCxnSpPr/>
            <p:nvPr/>
          </p:nvCxnSpPr>
          <p:spPr>
            <a:xfrm>
              <a:off x="4105782" y="2107769"/>
              <a:ext cx="0" cy="3994473"/>
            </a:xfrm>
            <a:prstGeom prst="straightConnector1">
              <a:avLst/>
            </a:prstGeom>
            <a:noFill/>
            <a:ln w="19050" cap="flat" cmpd="sng">
              <a:solidFill>
                <a:srgbClr val="ED8AFC">
                  <a:alpha val="4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5" name="Google Shape;335;p10"/>
            <p:cNvCxnSpPr/>
            <p:nvPr/>
          </p:nvCxnSpPr>
          <p:spPr>
            <a:xfrm>
              <a:off x="7819561" y="2107769"/>
              <a:ext cx="0" cy="3994473"/>
            </a:xfrm>
            <a:prstGeom prst="straightConnector1">
              <a:avLst/>
            </a:prstGeom>
            <a:noFill/>
            <a:ln w="19050" cap="flat" cmpd="sng">
              <a:solidFill>
                <a:srgbClr val="ED8AFC">
                  <a:alpha val="4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36" name="Google Shape;336;p10"/>
          <p:cNvGrpSpPr/>
          <p:nvPr/>
        </p:nvGrpSpPr>
        <p:grpSpPr>
          <a:xfrm>
            <a:off x="514350" y="1750035"/>
            <a:ext cx="11178869" cy="930996"/>
            <a:chOff x="525841" y="1674170"/>
            <a:chExt cx="11167378" cy="930996"/>
          </a:xfrm>
        </p:grpSpPr>
        <p:sp>
          <p:nvSpPr>
            <p:cNvPr id="337" name="Google Shape;337;p10"/>
            <p:cNvSpPr/>
            <p:nvPr/>
          </p:nvSpPr>
          <p:spPr>
            <a:xfrm>
              <a:off x="525841" y="1674170"/>
              <a:ext cx="11167378" cy="930996"/>
            </a:xfrm>
            <a:prstGeom prst="roundRect">
              <a:avLst>
                <a:gd name="adj" fmla="val 16601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525841" y="1674170"/>
              <a:ext cx="11167378" cy="930996"/>
            </a:xfrm>
            <a:prstGeom prst="roundRect">
              <a:avLst>
                <a:gd name="adj" fmla="val 16601"/>
              </a:avLst>
            </a:prstGeom>
            <a:gradFill>
              <a:gsLst>
                <a:gs pos="0">
                  <a:srgbClr val="32133C"/>
                </a:gs>
                <a:gs pos="48000">
                  <a:srgbClr val="D57EF9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525841" y="1674170"/>
              <a:ext cx="11167378" cy="930996"/>
            </a:xfrm>
            <a:prstGeom prst="roundRect">
              <a:avLst>
                <a:gd name="adj" fmla="val 16601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D57EF9">
                    <a:alpha val="14509"/>
                  </a:srgbClr>
                </a:gs>
                <a:gs pos="100000">
                  <a:srgbClr val="D57EF9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340" name="Google Shape;340;p10"/>
          <p:cNvSpPr/>
          <p:nvPr/>
        </p:nvSpPr>
        <p:spPr>
          <a:xfrm>
            <a:off x="274404" y="162700"/>
            <a:ext cx="1190411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ru-RU" sz="12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РЫНОК ПРОБЛЕМЫ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341" name="Google Shape;341;p10"/>
          <p:cNvGrpSpPr/>
          <p:nvPr/>
        </p:nvGrpSpPr>
        <p:grpSpPr>
          <a:xfrm>
            <a:off x="11149790" y="6073774"/>
            <a:ext cx="512272" cy="333291"/>
            <a:chOff x="10462794" y="5480103"/>
            <a:chExt cx="842211" cy="547954"/>
          </a:xfrm>
        </p:grpSpPr>
        <p:sp>
          <p:nvSpPr>
            <p:cNvPr id="342" name="Google Shape;342;p10"/>
            <p:cNvSpPr/>
            <p:nvPr/>
          </p:nvSpPr>
          <p:spPr>
            <a:xfrm>
              <a:off x="10462794" y="5480103"/>
              <a:ext cx="842211" cy="547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C0717"/>
                </a:gs>
                <a:gs pos="100000">
                  <a:srgbClr val="25112E"/>
                </a:gs>
              </a:gsLst>
              <a:lin ang="2700000" scaled="0"/>
            </a:gradFill>
            <a:ln w="12700" cap="flat" cmpd="sng">
              <a:solidFill>
                <a:srgbClr val="F1CF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43" name="Google Shape;343;p10"/>
            <p:cNvSpPr txBox="1"/>
            <p:nvPr/>
          </p:nvSpPr>
          <p:spPr>
            <a:xfrm>
              <a:off x="10465610" y="5571518"/>
              <a:ext cx="836579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fld id="{00000000-1234-1234-1234-123412341234}" type="slidenum">
                <a:rPr kumimoji="0" lang="ru-RU" sz="1200" b="1" i="0" u="none" strike="noStrike" kern="0" cap="none" spc="0" normalizeH="0" baseline="0" noProof="0">
                  <a:ln>
                    <a:noFill/>
                  </a:ln>
                  <a:solidFill>
                    <a:srgbClr val="6EFAF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  <a:tabLst/>
                  <a:defRPr/>
                </a:pPr>
                <a:t>4</a:t>
              </a:fld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6EFA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pic>
        <p:nvPicPr>
          <p:cNvPr id="344" name="Google Shape;344;p10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2" y="271255"/>
            <a:ext cx="814916" cy="8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0"/>
          <p:cNvSpPr txBox="1"/>
          <p:nvPr/>
        </p:nvSpPr>
        <p:spPr>
          <a:xfrm>
            <a:off x="771772" y="6300623"/>
            <a:ext cx="307704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https://clck.ru/38Lnaq, https://lyl.su/ltr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46" name="Google Shape;346;p10"/>
          <p:cNvSpPr txBox="1"/>
          <p:nvPr/>
        </p:nvSpPr>
        <p:spPr>
          <a:xfrm>
            <a:off x="717146" y="1995126"/>
            <a:ext cx="31863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Студии 2D-анимации 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и аниматоры-фрилансеры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520094" y="543112"/>
            <a:ext cx="11167380" cy="94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Проблема есть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не только у студий анимации и аниматоров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: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суммарный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SOM </a:t>
            </a:r>
            <a:r>
              <a:rPr lang="en-US" sz="3200" b="1" dirty="0">
                <a:solidFill>
                  <a:srgbClr val="52F9E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~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$100 млн/год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52F9E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48" name="Google Shape;348;p10"/>
          <p:cNvSpPr txBox="1"/>
          <p:nvPr/>
        </p:nvSpPr>
        <p:spPr>
          <a:xfrm>
            <a:off x="837013" y="3140608"/>
            <a:ext cx="27845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TAM, год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49" name="Google Shape;349;p10"/>
          <p:cNvSpPr txBox="1"/>
          <p:nvPr/>
        </p:nvSpPr>
        <p:spPr>
          <a:xfrm>
            <a:off x="837013" y="3429000"/>
            <a:ext cx="2784547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$90 млрд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0" name="Google Shape;350;p10"/>
          <p:cNvSpPr txBox="1"/>
          <p:nvPr/>
        </p:nvSpPr>
        <p:spPr>
          <a:xfrm>
            <a:off x="888971" y="4539491"/>
            <a:ext cx="26058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A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M (80% RUS), год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52F9E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1" name="Google Shape;351;p10"/>
          <p:cNvSpPr txBox="1"/>
          <p:nvPr/>
        </p:nvSpPr>
        <p:spPr>
          <a:xfrm>
            <a:off x="888971" y="4827883"/>
            <a:ext cx="2605813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$15–20 млн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52F9E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2" name="Google Shape;352;p10"/>
          <p:cNvSpPr txBox="1"/>
          <p:nvPr/>
        </p:nvSpPr>
        <p:spPr>
          <a:xfrm>
            <a:off x="4361890" y="2119776"/>
            <a:ext cx="3186300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2D-геймдев студии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3" name="Google Shape;353;p10"/>
          <p:cNvSpPr txBox="1"/>
          <p:nvPr/>
        </p:nvSpPr>
        <p:spPr>
          <a:xfrm>
            <a:off x="4602750" y="3098419"/>
            <a:ext cx="27845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TAM, год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4" name="Google Shape;354;p10"/>
          <p:cNvSpPr txBox="1"/>
          <p:nvPr/>
        </p:nvSpPr>
        <p:spPr>
          <a:xfrm>
            <a:off x="4602750" y="3386811"/>
            <a:ext cx="2784547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$130 млрд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5" name="Google Shape;355;p10"/>
          <p:cNvSpPr txBox="1"/>
          <p:nvPr/>
        </p:nvSpPr>
        <p:spPr>
          <a:xfrm>
            <a:off x="4680052" y="4530258"/>
            <a:ext cx="26058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A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M (80% RUS), год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52F9E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6" name="Google Shape;356;p10"/>
          <p:cNvSpPr txBox="1"/>
          <p:nvPr/>
        </p:nvSpPr>
        <p:spPr>
          <a:xfrm>
            <a:off x="4680052" y="4818650"/>
            <a:ext cx="2605813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$5–15 млн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52F9E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7" name="Google Shape;357;p10"/>
          <p:cNvSpPr txBox="1"/>
          <p:nvPr/>
        </p:nvSpPr>
        <p:spPr>
          <a:xfrm>
            <a:off x="7819561" y="1995126"/>
            <a:ext cx="3867614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Студии мобильных синематиков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и нейроиллюстраторы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8" name="Google Shape;358;p10"/>
          <p:cNvSpPr txBox="1"/>
          <p:nvPr/>
        </p:nvSpPr>
        <p:spPr>
          <a:xfrm>
            <a:off x="9144668" y="3140608"/>
            <a:ext cx="130476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TAM, год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59" name="Google Shape;359;p10"/>
          <p:cNvSpPr txBox="1"/>
          <p:nvPr/>
        </p:nvSpPr>
        <p:spPr>
          <a:xfrm>
            <a:off x="8677664" y="3429000"/>
            <a:ext cx="2448813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$190 млрд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60" name="Google Shape;360;p10"/>
          <p:cNvSpPr txBox="1"/>
          <p:nvPr/>
        </p:nvSpPr>
        <p:spPr>
          <a:xfrm>
            <a:off x="8658266" y="4530258"/>
            <a:ext cx="248761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A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M (</a:t>
            </a:r>
            <a:r>
              <a:rPr lang="en-US" sz="2000" dirty="0">
                <a:solidFill>
                  <a:srgbClr val="52F9E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%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EU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), год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52F9E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61" name="Google Shape;361;p10"/>
          <p:cNvSpPr txBox="1"/>
          <p:nvPr/>
        </p:nvSpPr>
        <p:spPr>
          <a:xfrm>
            <a:off x="8589051" y="4818650"/>
            <a:ext cx="262604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$40–70 млн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52F9E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62" name="Google Shape;362;p10"/>
          <p:cNvSpPr txBox="1"/>
          <p:nvPr/>
        </p:nvSpPr>
        <p:spPr>
          <a:xfrm>
            <a:off x="4416516" y="6300623"/>
            <a:ext cx="307704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https://clck.ru/38LoEy, https://clck.ru/38LoHp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63" name="Google Shape;363;p10"/>
          <p:cNvSpPr txBox="1"/>
          <p:nvPr/>
        </p:nvSpPr>
        <p:spPr>
          <a:xfrm>
            <a:off x="8214844" y="6300623"/>
            <a:ext cx="307704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https://clck.ru/38Lnwb, https://clck.ru/  38Lo7o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56593" y="6232905"/>
            <a:ext cx="525145" cy="346710"/>
            <a:chOff x="11356593" y="6232905"/>
            <a:chExt cx="525145" cy="346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2943" y="6239255"/>
              <a:ext cx="512063" cy="3337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362943" y="6239255"/>
              <a:ext cx="512445" cy="334010"/>
            </a:xfrm>
            <a:custGeom>
              <a:avLst/>
              <a:gdLst/>
              <a:ahLst/>
              <a:cxnLst/>
              <a:rect l="l" t="t" r="r" b="b"/>
              <a:pathLst>
                <a:path w="512445" h="334009">
                  <a:moveTo>
                    <a:pt x="0" y="166878"/>
                  </a:moveTo>
                  <a:lnTo>
                    <a:pt x="5958" y="122515"/>
                  </a:lnTo>
                  <a:lnTo>
                    <a:pt x="22775" y="82651"/>
                  </a:lnTo>
                  <a:lnTo>
                    <a:pt x="48863" y="48877"/>
                  </a:lnTo>
                  <a:lnTo>
                    <a:pt x="82634" y="22783"/>
                  </a:lnTo>
                  <a:lnTo>
                    <a:pt x="122502" y="5961"/>
                  </a:lnTo>
                  <a:lnTo>
                    <a:pt x="166877" y="0"/>
                  </a:lnTo>
                  <a:lnTo>
                    <a:pt x="345185" y="0"/>
                  </a:lnTo>
                  <a:lnTo>
                    <a:pt x="389561" y="5961"/>
                  </a:lnTo>
                  <a:lnTo>
                    <a:pt x="429429" y="22783"/>
                  </a:lnTo>
                  <a:lnTo>
                    <a:pt x="463200" y="48877"/>
                  </a:lnTo>
                  <a:lnTo>
                    <a:pt x="489288" y="82651"/>
                  </a:lnTo>
                  <a:lnTo>
                    <a:pt x="506105" y="122515"/>
                  </a:lnTo>
                  <a:lnTo>
                    <a:pt x="512063" y="166878"/>
                  </a:lnTo>
                  <a:lnTo>
                    <a:pt x="506105" y="211240"/>
                  </a:lnTo>
                  <a:lnTo>
                    <a:pt x="489288" y="251104"/>
                  </a:lnTo>
                  <a:lnTo>
                    <a:pt x="463200" y="284878"/>
                  </a:lnTo>
                  <a:lnTo>
                    <a:pt x="429429" y="310972"/>
                  </a:lnTo>
                  <a:lnTo>
                    <a:pt x="389561" y="327794"/>
                  </a:lnTo>
                  <a:lnTo>
                    <a:pt x="345185" y="333756"/>
                  </a:lnTo>
                  <a:lnTo>
                    <a:pt x="166877" y="333756"/>
                  </a:lnTo>
                  <a:lnTo>
                    <a:pt x="122502" y="327794"/>
                  </a:lnTo>
                  <a:lnTo>
                    <a:pt x="82634" y="310972"/>
                  </a:lnTo>
                  <a:lnTo>
                    <a:pt x="48863" y="284878"/>
                  </a:lnTo>
                  <a:lnTo>
                    <a:pt x="22775" y="251104"/>
                  </a:lnTo>
                  <a:lnTo>
                    <a:pt x="5958" y="211240"/>
                  </a:lnTo>
                  <a:lnTo>
                    <a:pt x="0" y="166878"/>
                  </a:lnTo>
                  <a:close/>
                </a:path>
              </a:pathLst>
            </a:custGeom>
            <a:ln w="12700">
              <a:solidFill>
                <a:srgbClr val="F0CFF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563604" y="6296355"/>
            <a:ext cx="113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50" normalizeH="0" baseline="0" noProof="0" dirty="0">
                <a:ln>
                  <a:noFill/>
                </a:ln>
                <a:solidFill>
                  <a:srgbClr val="6DF9EF"/>
                </a:solidFill>
                <a:effectLst/>
                <a:uLnTx/>
                <a:uFillTx/>
                <a:latin typeface="Roboto"/>
                <a:cs typeface="Roboto"/>
              </a:rPr>
              <a:t>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cs typeface="Roboto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91671" y="271272"/>
            <a:ext cx="815340" cy="81533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52397" y="274446"/>
            <a:ext cx="891286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887730" marR="5080" indent="-875665">
              <a:lnSpc>
                <a:spcPts val="3460"/>
              </a:lnSpc>
              <a:spcBef>
                <a:spcPts val="535"/>
              </a:spcBef>
            </a:pPr>
            <a:r>
              <a:rPr sz="3200" dirty="0">
                <a:solidFill>
                  <a:srgbClr val="52E3E1"/>
                </a:solidFill>
              </a:rPr>
              <a:t>Anix</a:t>
            </a:r>
            <a:r>
              <a:rPr sz="3200" spc="-100" dirty="0">
                <a:solidFill>
                  <a:srgbClr val="52E3E1"/>
                </a:solidFill>
              </a:rPr>
              <a:t> </a:t>
            </a:r>
            <a:r>
              <a:rPr sz="3200" dirty="0"/>
              <a:t>позволяет</a:t>
            </a:r>
            <a:r>
              <a:rPr sz="3200" spc="-90" dirty="0"/>
              <a:t> </a:t>
            </a:r>
            <a:r>
              <a:rPr sz="3200" spc="-10" dirty="0"/>
              <a:t>автоматически</a:t>
            </a:r>
            <a:r>
              <a:rPr sz="3200" spc="-105" dirty="0"/>
              <a:t> </a:t>
            </a:r>
            <a:r>
              <a:rPr sz="3200" spc="-10" dirty="0"/>
              <a:t>отрисовывать </a:t>
            </a:r>
            <a:r>
              <a:rPr sz="3200" dirty="0"/>
              <a:t>промежуточные</a:t>
            </a:r>
            <a:r>
              <a:rPr sz="3200" spc="-120" dirty="0"/>
              <a:t> </a:t>
            </a:r>
            <a:r>
              <a:rPr sz="3200" spc="-10" dirty="0"/>
              <a:t>кадры</a:t>
            </a:r>
            <a:r>
              <a:rPr sz="3200" spc="-100" dirty="0"/>
              <a:t> </a:t>
            </a:r>
            <a:r>
              <a:rPr sz="3200" dirty="0">
                <a:solidFill>
                  <a:srgbClr val="52E3E1"/>
                </a:solidFill>
              </a:rPr>
              <a:t>за</a:t>
            </a:r>
            <a:r>
              <a:rPr sz="3200" spc="-100" dirty="0">
                <a:solidFill>
                  <a:srgbClr val="52E3E1"/>
                </a:solidFill>
              </a:rPr>
              <a:t> </a:t>
            </a:r>
            <a:r>
              <a:rPr sz="3200" dirty="0">
                <a:solidFill>
                  <a:srgbClr val="52E3E1"/>
                </a:solidFill>
              </a:rPr>
              <a:t>30</a:t>
            </a:r>
            <a:r>
              <a:rPr sz="3200" spc="-105" dirty="0">
                <a:solidFill>
                  <a:srgbClr val="52E3E1"/>
                </a:solidFill>
              </a:rPr>
              <a:t> </a:t>
            </a:r>
            <a:r>
              <a:rPr sz="3200" spc="-10" dirty="0">
                <a:solidFill>
                  <a:srgbClr val="52E3E1"/>
                </a:solidFill>
              </a:rPr>
              <a:t>секунд</a:t>
            </a:r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1741423" y="1391488"/>
            <a:ext cx="83902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Этот</a:t>
            </a:r>
            <a:r>
              <a:rPr kumimoji="0" sz="24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процесс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называется</a:t>
            </a:r>
            <a:r>
              <a:rPr kumimoji="0" sz="24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автофазовкой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(интерполяцией)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cs typeface="Robo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22884" y="5844032"/>
            <a:ext cx="1925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Первый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кадр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cs typeface="Robo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59866" y="5837587"/>
            <a:ext cx="23914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Последний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кадр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cs typeface="Robo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27853" y="5844032"/>
            <a:ext cx="21456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Результат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Roboto"/>
              </a:rPr>
              <a:t>Anix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cs typeface="Roboto"/>
            </a:endParaRPr>
          </a:p>
        </p:txBody>
      </p:sp>
      <p:sp>
        <p:nvSpPr>
          <p:cNvPr id="33" name="Google Shape;103;p2">
            <a:extLst>
              <a:ext uri="{FF2B5EF4-FFF2-40B4-BE49-F238E27FC236}">
                <a16:creationId xmlns:a16="http://schemas.microsoft.com/office/drawing/2014/main" id="{F71460B3-6553-4AFD-881A-AF32EC1F5166}"/>
              </a:ext>
            </a:extLst>
          </p:cNvPr>
          <p:cNvSpPr/>
          <p:nvPr/>
        </p:nvSpPr>
        <p:spPr>
          <a:xfrm>
            <a:off x="285662" y="173622"/>
            <a:ext cx="1162138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РЕШЕНИЕ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EA77DFB-3CB4-4BFC-8D5E-DB247D344E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2" y="3274493"/>
            <a:ext cx="3200400" cy="180022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6A41599-F31B-4BAB-A5E1-EFF9F3136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72" y="3274493"/>
            <a:ext cx="3200399" cy="18002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D9E4F08-5373-4221-B679-FD504C351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18" y="3238757"/>
            <a:ext cx="3200399" cy="180022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A83B089-A822-4118-BDB1-DBAC500BF6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00" y="3280333"/>
            <a:ext cx="3200400" cy="180022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0228AB4-8B4B-4430-8B5E-4358F2C1D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82" y="3331556"/>
            <a:ext cx="3200400" cy="180022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B7DF12D-B9BC-4111-9749-C2DD19B3EE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96" y="3410301"/>
            <a:ext cx="3200399" cy="180022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232307-B700-4265-A26A-8617032927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12" y="3449672"/>
            <a:ext cx="3200400" cy="180022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A12EC9B-22A6-4805-9F0F-61634C5B5F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6" y="3519803"/>
            <a:ext cx="3200400" cy="180022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311CD83-9750-4E85-B527-7735EC826F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20" y="3589934"/>
            <a:ext cx="3200400" cy="18002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156B72-817E-47D7-A26D-4236E79DFC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20" y="3681776"/>
            <a:ext cx="3124200" cy="17573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56593" y="6232905"/>
            <a:ext cx="525145" cy="346710"/>
            <a:chOff x="11356593" y="6232905"/>
            <a:chExt cx="525145" cy="346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2943" y="6239255"/>
              <a:ext cx="512063" cy="3337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362943" y="6239255"/>
              <a:ext cx="512445" cy="334010"/>
            </a:xfrm>
            <a:custGeom>
              <a:avLst/>
              <a:gdLst/>
              <a:ahLst/>
              <a:cxnLst/>
              <a:rect l="l" t="t" r="r" b="b"/>
              <a:pathLst>
                <a:path w="512445" h="334009">
                  <a:moveTo>
                    <a:pt x="0" y="166878"/>
                  </a:moveTo>
                  <a:lnTo>
                    <a:pt x="5958" y="122515"/>
                  </a:lnTo>
                  <a:lnTo>
                    <a:pt x="22775" y="82651"/>
                  </a:lnTo>
                  <a:lnTo>
                    <a:pt x="48863" y="48877"/>
                  </a:lnTo>
                  <a:lnTo>
                    <a:pt x="82634" y="22783"/>
                  </a:lnTo>
                  <a:lnTo>
                    <a:pt x="122502" y="5961"/>
                  </a:lnTo>
                  <a:lnTo>
                    <a:pt x="166877" y="0"/>
                  </a:lnTo>
                  <a:lnTo>
                    <a:pt x="345185" y="0"/>
                  </a:lnTo>
                  <a:lnTo>
                    <a:pt x="389561" y="5961"/>
                  </a:lnTo>
                  <a:lnTo>
                    <a:pt x="429429" y="22783"/>
                  </a:lnTo>
                  <a:lnTo>
                    <a:pt x="463200" y="48877"/>
                  </a:lnTo>
                  <a:lnTo>
                    <a:pt x="489288" y="82651"/>
                  </a:lnTo>
                  <a:lnTo>
                    <a:pt x="506105" y="122515"/>
                  </a:lnTo>
                  <a:lnTo>
                    <a:pt x="512063" y="166878"/>
                  </a:lnTo>
                  <a:lnTo>
                    <a:pt x="506105" y="211240"/>
                  </a:lnTo>
                  <a:lnTo>
                    <a:pt x="489288" y="251104"/>
                  </a:lnTo>
                  <a:lnTo>
                    <a:pt x="463200" y="284878"/>
                  </a:lnTo>
                  <a:lnTo>
                    <a:pt x="429429" y="310972"/>
                  </a:lnTo>
                  <a:lnTo>
                    <a:pt x="389561" y="327794"/>
                  </a:lnTo>
                  <a:lnTo>
                    <a:pt x="345185" y="333756"/>
                  </a:lnTo>
                  <a:lnTo>
                    <a:pt x="166877" y="333756"/>
                  </a:lnTo>
                  <a:lnTo>
                    <a:pt x="122502" y="327794"/>
                  </a:lnTo>
                  <a:lnTo>
                    <a:pt x="82634" y="310972"/>
                  </a:lnTo>
                  <a:lnTo>
                    <a:pt x="48863" y="284878"/>
                  </a:lnTo>
                  <a:lnTo>
                    <a:pt x="22775" y="251104"/>
                  </a:lnTo>
                  <a:lnTo>
                    <a:pt x="5958" y="211240"/>
                  </a:lnTo>
                  <a:lnTo>
                    <a:pt x="0" y="166878"/>
                  </a:lnTo>
                  <a:close/>
                </a:path>
              </a:pathLst>
            </a:custGeom>
            <a:ln w="12700">
              <a:solidFill>
                <a:srgbClr val="F0CFF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563604" y="6296355"/>
            <a:ext cx="113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50" normalizeH="0" baseline="0" noProof="0" dirty="0">
                <a:ln>
                  <a:noFill/>
                </a:ln>
                <a:solidFill>
                  <a:srgbClr val="6DF9EF"/>
                </a:solidFill>
                <a:effectLst/>
                <a:uLnTx/>
                <a:uFillTx/>
                <a:latin typeface="Roboto"/>
                <a:cs typeface="Roboto"/>
              </a:rPr>
              <a:t>5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/>
              <a:cs typeface="Roboto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91671" y="271272"/>
            <a:ext cx="815340" cy="81533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867601" y="271272"/>
            <a:ext cx="8912860" cy="51744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887730" marR="5080" indent="-875665">
              <a:lnSpc>
                <a:spcPts val="3460"/>
              </a:lnSpc>
              <a:spcBef>
                <a:spcPts val="535"/>
              </a:spcBef>
            </a:pPr>
            <a:r>
              <a:rPr lang="ru-RU" sz="3200" dirty="0"/>
              <a:t>Подходит для </a:t>
            </a:r>
            <a:r>
              <a:rPr lang="ru-RU" sz="3200" dirty="0">
                <a:solidFill>
                  <a:srgbClr val="52E3E1"/>
                </a:solidFill>
              </a:rPr>
              <a:t>черновой </a:t>
            </a:r>
            <a:r>
              <a:rPr lang="ru-RU" sz="3200" dirty="0"/>
              <a:t>и</a:t>
            </a:r>
            <a:r>
              <a:rPr lang="ru-RU" sz="3200" dirty="0">
                <a:solidFill>
                  <a:srgbClr val="52E3E1"/>
                </a:solidFill>
              </a:rPr>
              <a:t> чистовой анимации</a:t>
            </a:r>
            <a:endParaRPr sz="3200" dirty="0"/>
          </a:p>
        </p:txBody>
      </p:sp>
      <p:sp>
        <p:nvSpPr>
          <p:cNvPr id="33" name="Google Shape;103;p2">
            <a:extLst>
              <a:ext uri="{FF2B5EF4-FFF2-40B4-BE49-F238E27FC236}">
                <a16:creationId xmlns:a16="http://schemas.microsoft.com/office/drawing/2014/main" id="{F71460B3-6553-4AFD-881A-AF32EC1F5166}"/>
              </a:ext>
            </a:extLst>
          </p:cNvPr>
          <p:cNvSpPr/>
          <p:nvPr/>
        </p:nvSpPr>
        <p:spPr>
          <a:xfrm>
            <a:off x="285662" y="173622"/>
            <a:ext cx="1162138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РЕШЕНИЕ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876878-83CA-4979-9ED3-96EC59B1F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59" y="1579496"/>
            <a:ext cx="3430162" cy="2509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AD9741-F144-4D3E-9C49-08EE7C499B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35" y="1961236"/>
            <a:ext cx="2124236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">
            <a:extLst>
              <a:ext uri="{FF2B5EF4-FFF2-40B4-BE49-F238E27FC236}">
                <a16:creationId xmlns:a16="http://schemas.microsoft.com/office/drawing/2014/main" id="{9C0397CB-B1BD-4454-B4E4-114685BF88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37" y="1381017"/>
            <a:ext cx="3248024" cy="268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">
            <a:extLst>
              <a:ext uri="{FF2B5EF4-FFF2-40B4-BE49-F238E27FC236}">
                <a16:creationId xmlns:a16="http://schemas.microsoft.com/office/drawing/2014/main" id="{7BB39DBC-187B-4D4E-BB5B-0304955B1F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21" y="4287855"/>
            <a:ext cx="3236542" cy="23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4B4CE87-4671-4349-83E1-02108400F1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36" y="4215741"/>
            <a:ext cx="4177535" cy="25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8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5388" y="1513268"/>
            <a:ext cx="1084468" cy="108582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9"/>
          <p:cNvSpPr/>
          <p:nvPr/>
        </p:nvSpPr>
        <p:spPr>
          <a:xfrm>
            <a:off x="9187067" y="1507842"/>
            <a:ext cx="1083751" cy="108375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DB5E1">
                  <a:alpha val="4313"/>
                </a:srgbClr>
              </a:gs>
              <a:gs pos="90000">
                <a:srgbClr val="D57EF9">
                  <a:alpha val="14509"/>
                </a:srgbClr>
              </a:gs>
              <a:gs pos="100000">
                <a:srgbClr val="D57EF9">
                  <a:alpha val="14509"/>
                </a:srgbClr>
              </a:gs>
            </a:gsLst>
            <a:lin ang="5400000" scaled="0"/>
          </a:gradFill>
          <a:ln w="1905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277" name="Google Shape;277;p9"/>
          <p:cNvGrpSpPr/>
          <p:nvPr/>
        </p:nvGrpSpPr>
        <p:grpSpPr>
          <a:xfrm>
            <a:off x="3423254" y="1364966"/>
            <a:ext cx="1374642" cy="5133487"/>
            <a:chOff x="3423255" y="1729120"/>
            <a:chExt cx="1374642" cy="4328780"/>
          </a:xfrm>
        </p:grpSpPr>
        <p:sp>
          <p:nvSpPr>
            <p:cNvPr id="278" name="Google Shape;278;p9"/>
            <p:cNvSpPr/>
            <p:nvPr/>
          </p:nvSpPr>
          <p:spPr>
            <a:xfrm>
              <a:off x="3423255" y="1729120"/>
              <a:ext cx="1374642" cy="4328780"/>
            </a:xfrm>
            <a:prstGeom prst="roundRect">
              <a:avLst>
                <a:gd name="adj" fmla="val 16667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3423255" y="1729120"/>
              <a:ext cx="1374642" cy="432878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32133C"/>
                </a:gs>
                <a:gs pos="48000">
                  <a:srgbClr val="D57EF9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3423255" y="1729120"/>
              <a:ext cx="1374642" cy="432878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D57EF9">
                    <a:alpha val="14509"/>
                  </a:srgbClr>
                </a:gs>
                <a:gs pos="100000">
                  <a:srgbClr val="D57EF9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281" name="Google Shape;281;p9"/>
          <p:cNvSpPr/>
          <p:nvPr/>
        </p:nvSpPr>
        <p:spPr>
          <a:xfrm rot="-5400000">
            <a:off x="5461166" y="2882508"/>
            <a:ext cx="108000" cy="432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FAF0"/>
              </a:gs>
              <a:gs pos="44600">
                <a:srgbClr val="A7C8F5"/>
              </a:gs>
              <a:gs pos="100000">
                <a:srgbClr val="ED8AFC"/>
              </a:gs>
            </a:gsLst>
            <a:lin ang="5400000" scaled="0"/>
          </a:gra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82" name="Google Shape;282;p9"/>
          <p:cNvSpPr/>
          <p:nvPr/>
        </p:nvSpPr>
        <p:spPr>
          <a:xfrm>
            <a:off x="6377883" y="1502962"/>
            <a:ext cx="1083751" cy="108375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DB5E1">
                  <a:alpha val="4313"/>
                </a:srgbClr>
              </a:gs>
              <a:gs pos="90000">
                <a:srgbClr val="D57EF9">
                  <a:alpha val="14509"/>
                </a:srgbClr>
              </a:gs>
              <a:gs pos="100000">
                <a:srgbClr val="D57EF9">
                  <a:alpha val="14509"/>
                </a:srgbClr>
              </a:gs>
            </a:gsLst>
            <a:lin ang="5400000" scaled="0"/>
          </a:gradFill>
          <a:ln w="1905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4973291" y="1507842"/>
            <a:ext cx="1083751" cy="108375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DB5E1">
                  <a:alpha val="4313"/>
                </a:srgbClr>
              </a:gs>
              <a:gs pos="90000">
                <a:srgbClr val="D57EF9">
                  <a:alpha val="14509"/>
                </a:srgbClr>
              </a:gs>
              <a:gs pos="100000">
                <a:srgbClr val="D57EF9">
                  <a:alpha val="14509"/>
                </a:srgbClr>
              </a:gs>
            </a:gsLst>
            <a:lin ang="5400000" scaled="0"/>
          </a:gradFill>
          <a:ln w="1905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84" name="Google Shape;284;p9"/>
          <p:cNvSpPr/>
          <p:nvPr/>
        </p:nvSpPr>
        <p:spPr>
          <a:xfrm>
            <a:off x="525840" y="451228"/>
            <a:ext cx="1400613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ru-RU" sz="12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КОНКУРЕНТЫ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285" name="Google Shape;285;p9"/>
          <p:cNvGrpSpPr/>
          <p:nvPr/>
        </p:nvGrpSpPr>
        <p:grpSpPr>
          <a:xfrm>
            <a:off x="11498880" y="6331807"/>
            <a:ext cx="512272" cy="333291"/>
            <a:chOff x="10462794" y="5480103"/>
            <a:chExt cx="842211" cy="547954"/>
          </a:xfrm>
        </p:grpSpPr>
        <p:sp>
          <p:nvSpPr>
            <p:cNvPr id="286" name="Google Shape;286;p9"/>
            <p:cNvSpPr/>
            <p:nvPr/>
          </p:nvSpPr>
          <p:spPr>
            <a:xfrm>
              <a:off x="10462794" y="5480103"/>
              <a:ext cx="842211" cy="547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C0717"/>
                </a:gs>
                <a:gs pos="100000">
                  <a:srgbClr val="25112E"/>
                </a:gs>
              </a:gsLst>
              <a:lin ang="2700000" scaled="0"/>
            </a:gradFill>
            <a:ln w="12700" cap="flat" cmpd="sng">
              <a:solidFill>
                <a:srgbClr val="F1CF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287" name="Google Shape;287;p9"/>
            <p:cNvSpPr txBox="1"/>
            <p:nvPr/>
          </p:nvSpPr>
          <p:spPr>
            <a:xfrm>
              <a:off x="10465610" y="5571518"/>
              <a:ext cx="836579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fld id="{00000000-1234-1234-1234-123412341234}" type="slidenum">
                <a:rPr kumimoji="0" lang="ru-RU" sz="1200" b="1" i="0" u="none" strike="noStrike" kern="0" cap="none" spc="0" normalizeH="0" baseline="0" noProof="0">
                  <a:ln>
                    <a:noFill/>
                  </a:ln>
                  <a:solidFill>
                    <a:srgbClr val="6EFAF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  <a:tabLst/>
                  <a:defRPr/>
                </a:pPr>
                <a:t>7</a:t>
              </a:fld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6EFA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pic>
        <p:nvPicPr>
          <p:cNvPr id="288" name="Google Shape;288;p9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1422" y="271255"/>
            <a:ext cx="814916" cy="8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/>
          <p:nvPr/>
        </p:nvSpPr>
        <p:spPr>
          <a:xfrm>
            <a:off x="2688428" y="186661"/>
            <a:ext cx="6733695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Преимущество</a:t>
            </a:r>
            <a:b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52F9E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даже на мировом рынке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2F9E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0" name="Google Shape;290;p9"/>
          <p:cNvSpPr txBox="1"/>
          <p:nvPr/>
        </p:nvSpPr>
        <p:spPr>
          <a:xfrm>
            <a:off x="129038" y="6671339"/>
            <a:ext cx="9688175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Данный анализ проведен для отрисовки 28 промежуточных кадров по двум ключевым кадрам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1" name="Google Shape;291;p9"/>
          <p:cNvSpPr txBox="1"/>
          <p:nvPr/>
        </p:nvSpPr>
        <p:spPr>
          <a:xfrm>
            <a:off x="4973126" y="1855818"/>
            <a:ext cx="1082149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VFI </a:t>
            </a:r>
            <a:b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модели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2" name="Google Shape;292;p9"/>
          <p:cNvSpPr txBox="1"/>
          <p:nvPr/>
        </p:nvSpPr>
        <p:spPr>
          <a:xfrm>
            <a:off x="342395" y="2876945"/>
            <a:ext cx="281817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Подстройка под стиль анимации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3" name="Google Shape;293;p9"/>
          <p:cNvSpPr txBox="1"/>
          <p:nvPr/>
        </p:nvSpPr>
        <p:spPr>
          <a:xfrm>
            <a:off x="342433" y="3793434"/>
            <a:ext cx="2818176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Отрисовка определенных промежуточных кадров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(10% от общего числа)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4" name="Google Shape;294;p9"/>
          <p:cNvSpPr txBox="1"/>
          <p:nvPr/>
        </p:nvSpPr>
        <p:spPr>
          <a:xfrm>
            <a:off x="342395" y="4928245"/>
            <a:ext cx="282104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Отрисовка произвольных промежуточных кадров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5" name="Google Shape;295;p9"/>
          <p:cNvSpPr txBox="1"/>
          <p:nvPr/>
        </p:nvSpPr>
        <p:spPr>
          <a:xfrm>
            <a:off x="3622839" y="3890347"/>
            <a:ext cx="99473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менее минуты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3568699" y="1507842"/>
            <a:ext cx="1083751" cy="108375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DB5E1">
                  <a:alpha val="4313"/>
                </a:srgbClr>
              </a:gs>
              <a:gs pos="90000">
                <a:srgbClr val="D57EF9">
                  <a:alpha val="14509"/>
                </a:srgbClr>
              </a:gs>
              <a:gs pos="100000">
                <a:srgbClr val="D57EF9">
                  <a:alpha val="14509"/>
                </a:srgbClr>
              </a:gs>
            </a:gsLst>
            <a:lin ang="5400000" scaled="0"/>
          </a:gradFill>
          <a:ln w="1905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7782475" y="1507842"/>
            <a:ext cx="1083751" cy="108375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DB5E1">
                  <a:alpha val="4313"/>
                </a:srgbClr>
              </a:gs>
              <a:gs pos="90000">
                <a:srgbClr val="D57EF9">
                  <a:alpha val="14509"/>
                </a:srgbClr>
              </a:gs>
              <a:gs pos="100000">
                <a:srgbClr val="D57EF9">
                  <a:alpha val="14509"/>
                </a:srgbClr>
              </a:gs>
            </a:gsLst>
            <a:lin ang="5400000" scaled="0"/>
          </a:gradFill>
          <a:ln w="1905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10591657" y="1507842"/>
            <a:ext cx="1083751" cy="108375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DB5E1">
                  <a:alpha val="4313"/>
                </a:srgbClr>
              </a:gs>
              <a:gs pos="90000">
                <a:srgbClr val="D57EF9">
                  <a:alpha val="14509"/>
                </a:srgbClr>
              </a:gs>
              <a:gs pos="100000">
                <a:srgbClr val="D57EF9">
                  <a:alpha val="14509"/>
                </a:srgbClr>
              </a:gs>
            </a:gsLst>
            <a:lin ang="5400000" scaled="0"/>
          </a:gradFill>
          <a:ln w="1905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99" name="Google Shape;299;p9"/>
          <p:cNvSpPr txBox="1"/>
          <p:nvPr/>
        </p:nvSpPr>
        <p:spPr>
          <a:xfrm>
            <a:off x="10591657" y="1952768"/>
            <a:ext cx="1084405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Вручную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00" name="Google Shape;300;p9"/>
          <p:cNvSpPr txBox="1"/>
          <p:nvPr/>
        </p:nvSpPr>
        <p:spPr>
          <a:xfrm>
            <a:off x="3622839" y="4928208"/>
            <a:ext cx="99473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менее минуты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01" name="Google Shape;301;p9"/>
          <p:cNvSpPr txBox="1"/>
          <p:nvPr/>
        </p:nvSpPr>
        <p:spPr>
          <a:xfrm>
            <a:off x="5060541" y="3890347"/>
            <a:ext cx="99473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менее минуты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02" name="Google Shape;302;p9"/>
          <p:cNvSpPr txBox="1"/>
          <p:nvPr/>
        </p:nvSpPr>
        <p:spPr>
          <a:xfrm>
            <a:off x="6422391" y="3890347"/>
            <a:ext cx="99473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менее минуты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03" name="Google Shape;303;p9"/>
          <p:cNvSpPr txBox="1"/>
          <p:nvPr/>
        </p:nvSpPr>
        <p:spPr>
          <a:xfrm>
            <a:off x="7831882" y="3890347"/>
            <a:ext cx="99473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менее минуты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04" name="Google Shape;304;p9"/>
          <p:cNvSpPr txBox="1"/>
          <p:nvPr/>
        </p:nvSpPr>
        <p:spPr>
          <a:xfrm>
            <a:off x="9231575" y="3890347"/>
            <a:ext cx="99473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менее минуты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05" name="Google Shape;305;p9"/>
          <p:cNvSpPr txBox="1"/>
          <p:nvPr/>
        </p:nvSpPr>
        <p:spPr>
          <a:xfrm>
            <a:off x="10665614" y="3987297"/>
            <a:ext cx="994734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4 дня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06" name="Google Shape;306;p9"/>
          <p:cNvSpPr txBox="1"/>
          <p:nvPr/>
        </p:nvSpPr>
        <p:spPr>
          <a:xfrm>
            <a:off x="10665614" y="4948983"/>
            <a:ext cx="994734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неделя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307" name="Google Shape;307;p9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2239" y="1561433"/>
            <a:ext cx="927127" cy="927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9"/>
          <p:cNvGrpSpPr/>
          <p:nvPr/>
        </p:nvGrpSpPr>
        <p:grpSpPr>
          <a:xfrm>
            <a:off x="3904206" y="2882507"/>
            <a:ext cx="432000" cy="432000"/>
            <a:chOff x="4110575" y="484477"/>
            <a:chExt cx="432000" cy="432000"/>
          </a:xfrm>
        </p:grpSpPr>
        <p:sp>
          <p:nvSpPr>
            <p:cNvPr id="309" name="Google Shape;309;p9"/>
            <p:cNvSpPr/>
            <p:nvPr/>
          </p:nvSpPr>
          <p:spPr>
            <a:xfrm rot="-5400000"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62000">
                  <a:srgbClr val="ED8AFC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311" name="Google Shape;311;p9"/>
          <p:cNvGrpSpPr/>
          <p:nvPr/>
        </p:nvGrpSpPr>
        <p:grpSpPr>
          <a:xfrm>
            <a:off x="6703758" y="2882507"/>
            <a:ext cx="432000" cy="432000"/>
            <a:chOff x="4110575" y="484477"/>
            <a:chExt cx="432000" cy="432000"/>
          </a:xfrm>
        </p:grpSpPr>
        <p:sp>
          <p:nvSpPr>
            <p:cNvPr id="312" name="Google Shape;312;p9"/>
            <p:cNvSpPr/>
            <p:nvPr/>
          </p:nvSpPr>
          <p:spPr>
            <a:xfrm rot="-5400000"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62000">
                  <a:srgbClr val="ED8AFC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8113249" y="2882507"/>
            <a:ext cx="432000" cy="432000"/>
            <a:chOff x="4110575" y="484477"/>
            <a:chExt cx="432000" cy="432000"/>
          </a:xfrm>
        </p:grpSpPr>
        <p:sp>
          <p:nvSpPr>
            <p:cNvPr id="315" name="Google Shape;315;p9"/>
            <p:cNvSpPr/>
            <p:nvPr/>
          </p:nvSpPr>
          <p:spPr>
            <a:xfrm rot="-5400000"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62000">
                  <a:srgbClr val="ED8AFC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317" name="Google Shape;317;p9"/>
          <p:cNvGrpSpPr/>
          <p:nvPr/>
        </p:nvGrpSpPr>
        <p:grpSpPr>
          <a:xfrm>
            <a:off x="9512942" y="2882507"/>
            <a:ext cx="432000" cy="432000"/>
            <a:chOff x="4110575" y="484477"/>
            <a:chExt cx="432000" cy="432000"/>
          </a:xfrm>
        </p:grpSpPr>
        <p:sp>
          <p:nvSpPr>
            <p:cNvPr id="318" name="Google Shape;318;p9"/>
            <p:cNvSpPr/>
            <p:nvPr/>
          </p:nvSpPr>
          <p:spPr>
            <a:xfrm rot="-5400000"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62000">
                  <a:srgbClr val="ED8AFC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320" name="Google Shape;320;p9"/>
          <p:cNvGrpSpPr/>
          <p:nvPr/>
        </p:nvGrpSpPr>
        <p:grpSpPr>
          <a:xfrm>
            <a:off x="10917532" y="2882507"/>
            <a:ext cx="432000" cy="432000"/>
            <a:chOff x="4110575" y="484477"/>
            <a:chExt cx="432000" cy="432000"/>
          </a:xfrm>
        </p:grpSpPr>
        <p:sp>
          <p:nvSpPr>
            <p:cNvPr id="321" name="Google Shape;321;p9"/>
            <p:cNvSpPr/>
            <p:nvPr/>
          </p:nvSpPr>
          <p:spPr>
            <a:xfrm rot="-5400000"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62000">
                  <a:srgbClr val="ED8AFC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4272575" y="484477"/>
              <a:ext cx="108000" cy="432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EFAF0"/>
                </a:gs>
                <a:gs pos="100000">
                  <a:srgbClr val="ED8A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323" name="Google Shape;323;p9"/>
          <p:cNvSpPr/>
          <p:nvPr/>
        </p:nvSpPr>
        <p:spPr>
          <a:xfrm rot="-5400000">
            <a:off x="5461166" y="4888259"/>
            <a:ext cx="108000" cy="432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FAF0"/>
              </a:gs>
              <a:gs pos="44600">
                <a:srgbClr val="A7C8F5"/>
              </a:gs>
              <a:gs pos="100000">
                <a:srgbClr val="ED8AFC"/>
              </a:gs>
            </a:gsLst>
            <a:lin ang="5400000" scaled="0"/>
          </a:gra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24" name="Google Shape;324;p9"/>
          <p:cNvSpPr/>
          <p:nvPr/>
        </p:nvSpPr>
        <p:spPr>
          <a:xfrm rot="-5400000">
            <a:off x="6865758" y="4888259"/>
            <a:ext cx="108000" cy="432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FAF0"/>
              </a:gs>
              <a:gs pos="44600">
                <a:srgbClr val="A7C8F5"/>
              </a:gs>
              <a:gs pos="100000">
                <a:srgbClr val="ED8AFC"/>
              </a:gs>
            </a:gsLst>
            <a:lin ang="5400000" scaled="0"/>
          </a:gra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25" name="Google Shape;325;p9"/>
          <p:cNvSpPr/>
          <p:nvPr/>
        </p:nvSpPr>
        <p:spPr>
          <a:xfrm rot="-5400000">
            <a:off x="8275249" y="4888259"/>
            <a:ext cx="108000" cy="432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FAF0"/>
              </a:gs>
              <a:gs pos="44600">
                <a:srgbClr val="A7C8F5"/>
              </a:gs>
              <a:gs pos="100000">
                <a:srgbClr val="ED8AFC"/>
              </a:gs>
            </a:gsLst>
            <a:lin ang="5400000" scaled="0"/>
          </a:gra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26" name="Google Shape;326;p9"/>
          <p:cNvSpPr/>
          <p:nvPr/>
        </p:nvSpPr>
        <p:spPr>
          <a:xfrm rot="-5400000">
            <a:off x="9674942" y="4888259"/>
            <a:ext cx="108000" cy="432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FAF0"/>
              </a:gs>
              <a:gs pos="44600">
                <a:srgbClr val="A7C8F5"/>
              </a:gs>
              <a:gs pos="100000">
                <a:srgbClr val="ED8AFC"/>
              </a:gs>
            </a:gsLst>
            <a:lin ang="5400000" scaled="0"/>
          </a:gra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327" name="Google Shape;32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1264" y="1492290"/>
            <a:ext cx="1113454" cy="108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01469" y="1787340"/>
            <a:ext cx="845762" cy="52475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294;p9">
            <a:extLst>
              <a:ext uri="{FF2B5EF4-FFF2-40B4-BE49-F238E27FC236}">
                <a16:creationId xmlns:a16="http://schemas.microsoft.com/office/drawing/2014/main" id="{3865AC2F-96E8-47EE-8D86-47B26CD0EE69}"/>
              </a:ext>
            </a:extLst>
          </p:cNvPr>
          <p:cNvSpPr txBox="1"/>
          <p:nvPr/>
        </p:nvSpPr>
        <p:spPr>
          <a:xfrm>
            <a:off x="348760" y="5844734"/>
            <a:ext cx="2814677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Контролируемость движения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(по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пятибальной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 шкале)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57" name="Google Shape;301;p9">
            <a:extLst>
              <a:ext uri="{FF2B5EF4-FFF2-40B4-BE49-F238E27FC236}">
                <a16:creationId xmlns:a16="http://schemas.microsoft.com/office/drawing/2014/main" id="{4A0DA17F-9BCD-4098-A2A9-D05757DBECB4}"/>
              </a:ext>
            </a:extLst>
          </p:cNvPr>
          <p:cNvSpPr txBox="1"/>
          <p:nvPr/>
        </p:nvSpPr>
        <p:spPr>
          <a:xfrm>
            <a:off x="5115624" y="5924519"/>
            <a:ext cx="9947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lang="ru-RU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/5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58" name="Google Shape;302;p9">
            <a:extLst>
              <a:ext uri="{FF2B5EF4-FFF2-40B4-BE49-F238E27FC236}">
                <a16:creationId xmlns:a16="http://schemas.microsoft.com/office/drawing/2014/main" id="{4A6FEB60-9349-4834-BB3A-7E27ED4D25C7}"/>
              </a:ext>
            </a:extLst>
          </p:cNvPr>
          <p:cNvSpPr txBox="1"/>
          <p:nvPr/>
        </p:nvSpPr>
        <p:spPr>
          <a:xfrm>
            <a:off x="6477474" y="5924519"/>
            <a:ext cx="9947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lang="ru-RU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/5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59" name="Google Shape;303;p9">
            <a:extLst>
              <a:ext uri="{FF2B5EF4-FFF2-40B4-BE49-F238E27FC236}">
                <a16:creationId xmlns:a16="http://schemas.microsoft.com/office/drawing/2014/main" id="{9AE4FFB0-C855-4AA9-9A32-51DC920A3FE8}"/>
              </a:ext>
            </a:extLst>
          </p:cNvPr>
          <p:cNvSpPr txBox="1"/>
          <p:nvPr/>
        </p:nvSpPr>
        <p:spPr>
          <a:xfrm>
            <a:off x="7886965" y="5924519"/>
            <a:ext cx="9947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3/5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60" name="Google Shape;304;p9">
            <a:extLst>
              <a:ext uri="{FF2B5EF4-FFF2-40B4-BE49-F238E27FC236}">
                <a16:creationId xmlns:a16="http://schemas.microsoft.com/office/drawing/2014/main" id="{D76A857D-F9C2-4CA5-AE31-2CC2729086B1}"/>
              </a:ext>
            </a:extLst>
          </p:cNvPr>
          <p:cNvSpPr txBox="1"/>
          <p:nvPr/>
        </p:nvSpPr>
        <p:spPr>
          <a:xfrm>
            <a:off x="9286658" y="5924519"/>
            <a:ext cx="9947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lang="ru-RU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/5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61" name="Google Shape;305;p9">
            <a:extLst>
              <a:ext uri="{FF2B5EF4-FFF2-40B4-BE49-F238E27FC236}">
                <a16:creationId xmlns:a16="http://schemas.microsoft.com/office/drawing/2014/main" id="{F2D2D331-59E4-4654-BE55-06E4C4CAB8D4}"/>
              </a:ext>
            </a:extLst>
          </p:cNvPr>
          <p:cNvSpPr txBox="1"/>
          <p:nvPr/>
        </p:nvSpPr>
        <p:spPr>
          <a:xfrm>
            <a:off x="10689843" y="5910669"/>
            <a:ext cx="9947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lang="ru-RU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5/5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62" name="Google Shape;301;p9">
            <a:extLst>
              <a:ext uri="{FF2B5EF4-FFF2-40B4-BE49-F238E27FC236}">
                <a16:creationId xmlns:a16="http://schemas.microsoft.com/office/drawing/2014/main" id="{DDC13E61-EC78-4887-AFC9-8EFE74CB5A11}"/>
              </a:ext>
            </a:extLst>
          </p:cNvPr>
          <p:cNvSpPr txBox="1"/>
          <p:nvPr/>
        </p:nvSpPr>
        <p:spPr>
          <a:xfrm>
            <a:off x="3605925" y="5910669"/>
            <a:ext cx="9947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lang="ru-RU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4/5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2" y="271255"/>
            <a:ext cx="814916" cy="8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85662" y="188026"/>
            <a:ext cx="1097476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lang="ru-RU" sz="12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КЕЙСЫ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34" name="Google Shape;244;p8">
            <a:extLst>
              <a:ext uri="{FF2B5EF4-FFF2-40B4-BE49-F238E27FC236}">
                <a16:creationId xmlns:a16="http://schemas.microsoft.com/office/drawing/2014/main" id="{A1536094-C74F-4657-90D3-5ACBC6993364}"/>
              </a:ext>
            </a:extLst>
          </p:cNvPr>
          <p:cNvGrpSpPr/>
          <p:nvPr/>
        </p:nvGrpSpPr>
        <p:grpSpPr>
          <a:xfrm>
            <a:off x="8049999" y="2233061"/>
            <a:ext cx="3600203" cy="2641364"/>
            <a:chOff x="5525523" y="2882900"/>
            <a:chExt cx="3645868" cy="2412636"/>
          </a:xfrm>
        </p:grpSpPr>
        <p:sp>
          <p:nvSpPr>
            <p:cNvPr id="35" name="Google Shape;245;p8">
              <a:extLst>
                <a:ext uri="{FF2B5EF4-FFF2-40B4-BE49-F238E27FC236}">
                  <a16:creationId xmlns:a16="http://schemas.microsoft.com/office/drawing/2014/main" id="{E0CAFC5D-6F0C-449D-B281-6AE1FD27B3BB}"/>
                </a:ext>
              </a:extLst>
            </p:cNvPr>
            <p:cNvSpPr/>
            <p:nvPr/>
          </p:nvSpPr>
          <p:spPr>
            <a:xfrm>
              <a:off x="5525523" y="2882900"/>
              <a:ext cx="3645868" cy="2412636"/>
            </a:xfrm>
            <a:prstGeom prst="roundRect">
              <a:avLst>
                <a:gd name="adj" fmla="val 8416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6" name="Google Shape;246;p8">
              <a:extLst>
                <a:ext uri="{FF2B5EF4-FFF2-40B4-BE49-F238E27FC236}">
                  <a16:creationId xmlns:a16="http://schemas.microsoft.com/office/drawing/2014/main" id="{BC083173-B63D-4BB5-8352-CCB07D3D83F4}"/>
                </a:ext>
              </a:extLst>
            </p:cNvPr>
            <p:cNvSpPr/>
            <p:nvPr/>
          </p:nvSpPr>
          <p:spPr>
            <a:xfrm>
              <a:off x="5525523" y="2882900"/>
              <a:ext cx="3645868" cy="2412636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32133C"/>
                </a:gs>
                <a:gs pos="48000">
                  <a:srgbClr val="6935CD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7" name="Google Shape;247;p8">
              <a:extLst>
                <a:ext uri="{FF2B5EF4-FFF2-40B4-BE49-F238E27FC236}">
                  <a16:creationId xmlns:a16="http://schemas.microsoft.com/office/drawing/2014/main" id="{A59D291C-E19A-4D85-842B-C9DA61588CF5}"/>
                </a:ext>
              </a:extLst>
            </p:cNvPr>
            <p:cNvSpPr/>
            <p:nvPr/>
          </p:nvSpPr>
          <p:spPr>
            <a:xfrm>
              <a:off x="5525523" y="2882900"/>
              <a:ext cx="3645868" cy="2412636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D57EF9">
                    <a:alpha val="14509"/>
                  </a:srgbClr>
                </a:gs>
                <a:gs pos="100000">
                  <a:srgbClr val="D57EF9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6935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38" name="Google Shape;248;p8">
            <a:extLst>
              <a:ext uri="{FF2B5EF4-FFF2-40B4-BE49-F238E27FC236}">
                <a16:creationId xmlns:a16="http://schemas.microsoft.com/office/drawing/2014/main" id="{202CC49D-4D73-4686-A610-7C00E647F053}"/>
              </a:ext>
            </a:extLst>
          </p:cNvPr>
          <p:cNvSpPr/>
          <p:nvPr/>
        </p:nvSpPr>
        <p:spPr>
          <a:xfrm>
            <a:off x="499885" y="2233061"/>
            <a:ext cx="3600203" cy="2641364"/>
          </a:xfrm>
          <a:prstGeom prst="roundRect">
            <a:avLst>
              <a:gd name="adj" fmla="val 8416"/>
            </a:avLst>
          </a:prstGeom>
          <a:solidFill>
            <a:srgbClr val="CDB5E1">
              <a:alpha val="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39" name="Google Shape;249;p8">
            <a:extLst>
              <a:ext uri="{FF2B5EF4-FFF2-40B4-BE49-F238E27FC236}">
                <a16:creationId xmlns:a16="http://schemas.microsoft.com/office/drawing/2014/main" id="{AF1D7BF8-16BC-4BE7-AC40-EDB352A7936F}"/>
              </a:ext>
            </a:extLst>
          </p:cNvPr>
          <p:cNvSpPr/>
          <p:nvPr/>
        </p:nvSpPr>
        <p:spPr>
          <a:xfrm>
            <a:off x="499885" y="2233061"/>
            <a:ext cx="3600203" cy="2641364"/>
          </a:xfrm>
          <a:prstGeom prst="roundRect">
            <a:avLst>
              <a:gd name="adj" fmla="val 8416"/>
            </a:avLst>
          </a:prstGeom>
          <a:gradFill>
            <a:gsLst>
              <a:gs pos="0">
                <a:srgbClr val="496E75">
                  <a:alpha val="29411"/>
                </a:srgbClr>
              </a:gs>
              <a:gs pos="48000">
                <a:srgbClr val="A0FCF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40" name="Google Shape;250;p8">
            <a:extLst>
              <a:ext uri="{FF2B5EF4-FFF2-40B4-BE49-F238E27FC236}">
                <a16:creationId xmlns:a16="http://schemas.microsoft.com/office/drawing/2014/main" id="{F90CA8DB-7E88-4C0F-9A1D-737E77F82CCF}"/>
              </a:ext>
            </a:extLst>
          </p:cNvPr>
          <p:cNvSpPr/>
          <p:nvPr/>
        </p:nvSpPr>
        <p:spPr>
          <a:xfrm>
            <a:off x="499885" y="2233061"/>
            <a:ext cx="3600203" cy="2641364"/>
          </a:xfrm>
          <a:prstGeom prst="roundRect">
            <a:avLst>
              <a:gd name="adj" fmla="val 8416"/>
            </a:avLst>
          </a:prstGeom>
          <a:gradFill>
            <a:gsLst>
              <a:gs pos="0">
                <a:srgbClr val="CDB5E1">
                  <a:alpha val="4313"/>
                </a:srgbClr>
              </a:gs>
              <a:gs pos="90000">
                <a:srgbClr val="496E75">
                  <a:alpha val="14509"/>
                </a:srgbClr>
              </a:gs>
              <a:gs pos="100000">
                <a:srgbClr val="496E75">
                  <a:alpha val="14509"/>
                </a:srgbClr>
              </a:gs>
            </a:gsLst>
            <a:lin ang="5400000" scaled="0"/>
          </a:gradFill>
          <a:ln w="19050" cap="flat" cmpd="sng">
            <a:solidFill>
              <a:srgbClr val="6EFA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2E4E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41" name="Google Shape;251;p8">
            <a:extLst>
              <a:ext uri="{FF2B5EF4-FFF2-40B4-BE49-F238E27FC236}">
                <a16:creationId xmlns:a16="http://schemas.microsoft.com/office/drawing/2014/main" id="{9B1DADF5-8C0C-4CE4-A24B-643F608F80D1}"/>
              </a:ext>
            </a:extLst>
          </p:cNvPr>
          <p:cNvGrpSpPr/>
          <p:nvPr/>
        </p:nvGrpSpPr>
        <p:grpSpPr>
          <a:xfrm>
            <a:off x="4271680" y="2233061"/>
            <a:ext cx="3600203" cy="2805083"/>
            <a:chOff x="5525523" y="2882899"/>
            <a:chExt cx="3645868" cy="2412637"/>
          </a:xfrm>
        </p:grpSpPr>
        <p:sp>
          <p:nvSpPr>
            <p:cNvPr id="42" name="Google Shape;252;p8">
              <a:extLst>
                <a:ext uri="{FF2B5EF4-FFF2-40B4-BE49-F238E27FC236}">
                  <a16:creationId xmlns:a16="http://schemas.microsoft.com/office/drawing/2014/main" id="{B437EB28-0136-4774-96E1-145ECC344247}"/>
                </a:ext>
              </a:extLst>
            </p:cNvPr>
            <p:cNvSpPr/>
            <p:nvPr/>
          </p:nvSpPr>
          <p:spPr>
            <a:xfrm>
              <a:off x="5525523" y="2882900"/>
              <a:ext cx="3645868" cy="2412636"/>
            </a:xfrm>
            <a:prstGeom prst="roundRect">
              <a:avLst>
                <a:gd name="adj" fmla="val 8416"/>
              </a:avLst>
            </a:prstGeom>
            <a:solidFill>
              <a:srgbClr val="CDB5E1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43" name="Google Shape;253;p8">
              <a:extLst>
                <a:ext uri="{FF2B5EF4-FFF2-40B4-BE49-F238E27FC236}">
                  <a16:creationId xmlns:a16="http://schemas.microsoft.com/office/drawing/2014/main" id="{F11A6773-8877-43E9-BEC5-A2DD6D44B957}"/>
                </a:ext>
              </a:extLst>
            </p:cNvPr>
            <p:cNvSpPr/>
            <p:nvPr/>
          </p:nvSpPr>
          <p:spPr>
            <a:xfrm>
              <a:off x="5525523" y="2882900"/>
              <a:ext cx="3645868" cy="2412636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32133C"/>
                </a:gs>
                <a:gs pos="48000">
                  <a:srgbClr val="D57EF9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44" name="Google Shape;254;p8">
              <a:extLst>
                <a:ext uri="{FF2B5EF4-FFF2-40B4-BE49-F238E27FC236}">
                  <a16:creationId xmlns:a16="http://schemas.microsoft.com/office/drawing/2014/main" id="{A5B42F47-73C6-481E-BEA7-D66E1D4945D7}"/>
                </a:ext>
              </a:extLst>
            </p:cNvPr>
            <p:cNvSpPr/>
            <p:nvPr/>
          </p:nvSpPr>
          <p:spPr>
            <a:xfrm>
              <a:off x="5525523" y="2882899"/>
              <a:ext cx="3645868" cy="2412636"/>
            </a:xfrm>
            <a:prstGeom prst="roundRect">
              <a:avLst>
                <a:gd name="adj" fmla="val 8416"/>
              </a:avLst>
            </a:prstGeom>
            <a:gradFill>
              <a:gsLst>
                <a:gs pos="0">
                  <a:srgbClr val="CDB5E1">
                    <a:alpha val="4313"/>
                  </a:srgbClr>
                </a:gs>
                <a:gs pos="90000">
                  <a:srgbClr val="D57EF9">
                    <a:alpha val="14509"/>
                  </a:srgbClr>
                </a:gs>
                <a:gs pos="100000">
                  <a:srgbClr val="D57EF9">
                    <a:alpha val="14509"/>
                  </a:srgbClr>
                </a:gs>
              </a:gsLst>
              <a:lin ang="5400000" scaled="0"/>
            </a:gradFill>
            <a:ln w="19050" cap="flat" cmpd="sng">
              <a:solidFill>
                <a:srgbClr val="ED8AF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45" name="Google Shape;261;p8">
            <a:extLst>
              <a:ext uri="{FF2B5EF4-FFF2-40B4-BE49-F238E27FC236}">
                <a16:creationId xmlns:a16="http://schemas.microsoft.com/office/drawing/2014/main" id="{E6F1795A-C4D2-487B-A4D6-129E2ADA1E4F}"/>
              </a:ext>
            </a:extLst>
          </p:cNvPr>
          <p:cNvGrpSpPr/>
          <p:nvPr/>
        </p:nvGrpSpPr>
        <p:grpSpPr>
          <a:xfrm>
            <a:off x="629869" y="3198237"/>
            <a:ext cx="3340234" cy="1453743"/>
            <a:chOff x="660070" y="2427126"/>
            <a:chExt cx="3340234" cy="1646403"/>
          </a:xfrm>
        </p:grpSpPr>
        <p:sp>
          <p:nvSpPr>
            <p:cNvPr id="46" name="Google Shape;262;p8">
              <a:extLst>
                <a:ext uri="{FF2B5EF4-FFF2-40B4-BE49-F238E27FC236}">
                  <a16:creationId xmlns:a16="http://schemas.microsoft.com/office/drawing/2014/main" id="{9064C9D4-5A01-49E5-BEDF-0F3EFDF08D23}"/>
                </a:ext>
              </a:extLst>
            </p:cNvPr>
            <p:cNvSpPr txBox="1"/>
            <p:nvPr/>
          </p:nvSpPr>
          <p:spPr>
            <a:xfrm>
              <a:off x="1018711" y="2427126"/>
              <a:ext cx="2622952" cy="766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ru-RU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в 2 раза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47" name="Google Shape;263;p8">
              <a:extLst>
                <a:ext uri="{FF2B5EF4-FFF2-40B4-BE49-F238E27FC236}">
                  <a16:creationId xmlns:a16="http://schemas.microsoft.com/office/drawing/2014/main" id="{023C0042-E5AE-4C43-9462-5DE86055B138}"/>
                </a:ext>
              </a:extLst>
            </p:cNvPr>
            <p:cNvSpPr txBox="1"/>
            <p:nvPr/>
          </p:nvSpPr>
          <p:spPr>
            <a:xfrm>
              <a:off x="660070" y="3320629"/>
              <a:ext cx="3340234" cy="7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сокращаются ресурсы на </a:t>
              </a:r>
              <a:r>
                <a:rPr kumimoji="0" lang="ru-RU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продакшн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48" name="Google Shape;264;p8">
            <a:extLst>
              <a:ext uri="{FF2B5EF4-FFF2-40B4-BE49-F238E27FC236}">
                <a16:creationId xmlns:a16="http://schemas.microsoft.com/office/drawing/2014/main" id="{9E7585D0-7F8D-4031-A2A6-B810DE46776C}"/>
              </a:ext>
            </a:extLst>
          </p:cNvPr>
          <p:cNvSpPr txBox="1"/>
          <p:nvPr/>
        </p:nvSpPr>
        <p:spPr>
          <a:xfrm>
            <a:off x="4954363" y="3235657"/>
            <a:ext cx="231745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на 50 %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49" name="Google Shape;265;p8">
            <a:extLst>
              <a:ext uri="{FF2B5EF4-FFF2-40B4-BE49-F238E27FC236}">
                <a16:creationId xmlns:a16="http://schemas.microsoft.com/office/drawing/2014/main" id="{1553E767-6E90-4A2F-9486-8BA6BCC56B58}"/>
              </a:ext>
            </a:extLst>
          </p:cNvPr>
          <p:cNvSpPr txBox="1"/>
          <p:nvPr/>
        </p:nvSpPr>
        <p:spPr>
          <a:xfrm>
            <a:off x="4357296" y="3988040"/>
            <a:ext cx="3477408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быстрее внедряются правки от заказчика </a:t>
            </a:r>
            <a:b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и режиссера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50" name="Google Shape;266;p8">
            <a:extLst>
              <a:ext uri="{FF2B5EF4-FFF2-40B4-BE49-F238E27FC236}">
                <a16:creationId xmlns:a16="http://schemas.microsoft.com/office/drawing/2014/main" id="{FA421508-B23D-4697-BF7E-45D77175FA0F}"/>
              </a:ext>
            </a:extLst>
          </p:cNvPr>
          <p:cNvGrpSpPr/>
          <p:nvPr/>
        </p:nvGrpSpPr>
        <p:grpSpPr>
          <a:xfrm>
            <a:off x="8115676" y="3198237"/>
            <a:ext cx="3534526" cy="1453744"/>
            <a:chOff x="8145877" y="2609476"/>
            <a:chExt cx="3534526" cy="1453744"/>
          </a:xfrm>
        </p:grpSpPr>
        <p:sp>
          <p:nvSpPr>
            <p:cNvPr id="51" name="Google Shape;267;p8">
              <a:extLst>
                <a:ext uri="{FF2B5EF4-FFF2-40B4-BE49-F238E27FC236}">
                  <a16:creationId xmlns:a16="http://schemas.microsoft.com/office/drawing/2014/main" id="{F8E5B783-16A9-4AD9-9F97-E6DE99E736F8}"/>
                </a:ext>
              </a:extLst>
            </p:cNvPr>
            <p:cNvSpPr txBox="1"/>
            <p:nvPr/>
          </p:nvSpPr>
          <p:spPr>
            <a:xfrm>
              <a:off x="8704586" y="2609476"/>
              <a:ext cx="2351430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ru-RU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на 70 %</a:t>
              </a:r>
              <a:endPara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52" name="Google Shape;268;p8">
              <a:extLst>
                <a:ext uri="{FF2B5EF4-FFF2-40B4-BE49-F238E27FC236}">
                  <a16:creationId xmlns:a16="http://schemas.microsoft.com/office/drawing/2014/main" id="{284C0DA7-C34E-4EC1-8887-63C32782810C}"/>
                </a:ext>
              </a:extLst>
            </p:cNvPr>
            <p:cNvSpPr txBox="1"/>
            <p:nvPr/>
          </p:nvSpPr>
          <p:spPr>
            <a:xfrm>
              <a:off x="8145877" y="3398423"/>
              <a:ext cx="3534526" cy="664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выше скорость аниматоров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grpSp>
        <p:nvGrpSpPr>
          <p:cNvPr id="219" name="Google Shape;219;p7"/>
          <p:cNvGrpSpPr/>
          <p:nvPr/>
        </p:nvGrpSpPr>
        <p:grpSpPr>
          <a:xfrm>
            <a:off x="11515526" y="6253454"/>
            <a:ext cx="512272" cy="333291"/>
            <a:chOff x="10462794" y="5480103"/>
            <a:chExt cx="842211" cy="547954"/>
          </a:xfrm>
        </p:grpSpPr>
        <p:sp>
          <p:nvSpPr>
            <p:cNvPr id="220" name="Google Shape;220;p7"/>
            <p:cNvSpPr/>
            <p:nvPr/>
          </p:nvSpPr>
          <p:spPr>
            <a:xfrm>
              <a:off x="10462794" y="5480103"/>
              <a:ext cx="842211" cy="547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C0717"/>
                </a:gs>
                <a:gs pos="100000">
                  <a:srgbClr val="25112E"/>
                </a:gs>
              </a:gsLst>
              <a:lin ang="2700000" scaled="0"/>
            </a:gradFill>
            <a:ln w="12700" cap="flat" cmpd="sng">
              <a:solidFill>
                <a:srgbClr val="F1CF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221" name="Google Shape;221;p7"/>
            <p:cNvSpPr txBox="1"/>
            <p:nvPr/>
          </p:nvSpPr>
          <p:spPr>
            <a:xfrm>
              <a:off x="10465610" y="5571518"/>
              <a:ext cx="836579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fld id="{00000000-1234-1234-1234-123412341234}" type="slidenum">
                <a:rPr kumimoji="0" lang="ru-RU" sz="1200" b="1" i="0" u="none" strike="noStrike" kern="0" cap="none" spc="0" normalizeH="0" baseline="0" noProof="0">
                  <a:ln>
                    <a:noFill/>
                  </a:ln>
                  <a:solidFill>
                    <a:srgbClr val="6EFAF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  <a:tabLst/>
                  <a:defRPr/>
                </a:pPr>
                <a:t>8</a:t>
              </a:fld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6EFA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sp>
        <p:nvSpPr>
          <p:cNvPr id="31" name="Google Shape;255;p8">
            <a:extLst>
              <a:ext uri="{FF2B5EF4-FFF2-40B4-BE49-F238E27FC236}">
                <a16:creationId xmlns:a16="http://schemas.microsoft.com/office/drawing/2014/main" id="{0E1791CA-E8DE-4A46-84D5-D8C79763B6AA}"/>
              </a:ext>
            </a:extLst>
          </p:cNvPr>
          <p:cNvSpPr txBox="1"/>
          <p:nvPr/>
        </p:nvSpPr>
        <p:spPr>
          <a:xfrm>
            <a:off x="749816" y="817411"/>
            <a:ext cx="11189152" cy="88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25 аниматоров и 6 студий анимации</a:t>
            </a:r>
            <a:br>
              <a:rPr lang="ru-RU" sz="32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r>
              <a:rPr lang="ru-RU" sz="3200" b="1" i="0" u="none" strike="noStrike" cap="none" dirty="0">
                <a:solidFill>
                  <a:srgbClr val="52E4E2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подтверждают экономию ресурсов</a:t>
            </a:r>
            <a:endParaRPr sz="1400" b="0" i="0" u="none" strike="noStrike" cap="none" dirty="0">
              <a:solidFill>
                <a:srgbClr val="52E4E2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sp>
        <p:nvSpPr>
          <p:cNvPr id="27" name="Google Shape;174;p5">
            <a:extLst>
              <a:ext uri="{FF2B5EF4-FFF2-40B4-BE49-F238E27FC236}">
                <a16:creationId xmlns:a16="http://schemas.microsoft.com/office/drawing/2014/main" id="{154FC501-67AC-4B60-9893-4132AA4E5702}"/>
              </a:ext>
            </a:extLst>
          </p:cNvPr>
          <p:cNvSpPr txBox="1"/>
          <p:nvPr/>
        </p:nvSpPr>
        <p:spPr>
          <a:xfrm>
            <a:off x="506412" y="6300624"/>
            <a:ext cx="609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rgbClr val="BFBFBF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Приведенные показатели взяты по тестированиям и пилотированиям в компаниях</a:t>
            </a:r>
            <a:endParaRPr sz="1000" b="0" i="0" u="none" strike="noStrike" cap="none" dirty="0">
              <a:solidFill>
                <a:srgbClr val="BFBFBF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7" name="Рисунок 6" descr="Свинья-копилка со сплошной заливкой">
            <a:extLst>
              <a:ext uri="{FF2B5EF4-FFF2-40B4-BE49-F238E27FC236}">
                <a16:creationId xmlns:a16="http://schemas.microsoft.com/office/drawing/2014/main" id="{23B9A744-1BEB-4FC3-A7DA-1F19F1B20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2786" y="2301456"/>
            <a:ext cx="914400" cy="914400"/>
          </a:xfrm>
          <a:prstGeom prst="rect">
            <a:avLst/>
          </a:prstGeom>
        </p:spPr>
      </p:pic>
      <p:pic>
        <p:nvPicPr>
          <p:cNvPr id="9" name="Рисунок 8" descr="Часы со сплошной заливкой">
            <a:extLst>
              <a:ext uri="{FF2B5EF4-FFF2-40B4-BE49-F238E27FC236}">
                <a16:creationId xmlns:a16="http://schemas.microsoft.com/office/drawing/2014/main" id="{F9C9D8CC-3F91-41DC-AEBF-B6B31E055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4581" y="2301456"/>
            <a:ext cx="914400" cy="914400"/>
          </a:xfrm>
          <a:prstGeom prst="rect">
            <a:avLst/>
          </a:prstGeom>
        </p:spPr>
      </p:pic>
      <p:pic>
        <p:nvPicPr>
          <p:cNvPr id="11" name="Рисунок 10" descr="Измерительный прибор со сплошной заливкой">
            <a:extLst>
              <a:ext uri="{FF2B5EF4-FFF2-40B4-BE49-F238E27FC236}">
                <a16:creationId xmlns:a16="http://schemas.microsoft.com/office/drawing/2014/main" id="{7250FC80-2CFE-40FE-9E69-685359F185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92900" y="22862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8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"/>
          <p:cNvSpPr/>
          <p:nvPr/>
        </p:nvSpPr>
        <p:spPr>
          <a:xfrm>
            <a:off x="285662" y="158264"/>
            <a:ext cx="1120080" cy="4309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935CD"/>
              </a:gs>
              <a:gs pos="100000">
                <a:srgbClr val="ED8AFC"/>
              </a:gs>
            </a:gsLst>
            <a:lin ang="2700000" scaled="0"/>
          </a:gradFill>
          <a:ln w="12700" cap="flat" cmpd="sng">
            <a:solidFill>
              <a:srgbClr val="ED8AF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127000" dir="5400000" algn="t" rotWithShape="0">
              <a:srgbClr val="ED8AFC">
                <a:alpha val="20000"/>
              </a:srgbClr>
            </a:outerShdw>
          </a:effectLst>
        </p:spPr>
        <p:txBody>
          <a:bodyPr spcFirstLastPara="1" wrap="square" lIns="91425" tIns="0" rIns="900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ТАРИФЫ</a:t>
            </a:r>
            <a:endParaRPr sz="1400" b="0" i="0" u="none" strike="noStrike" cap="non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grpSp>
        <p:nvGrpSpPr>
          <p:cNvPr id="370" name="Google Shape;370;p11"/>
          <p:cNvGrpSpPr/>
          <p:nvPr/>
        </p:nvGrpSpPr>
        <p:grpSpPr>
          <a:xfrm>
            <a:off x="11149790" y="6073774"/>
            <a:ext cx="512272" cy="333291"/>
            <a:chOff x="10462794" y="5480103"/>
            <a:chExt cx="842211" cy="547954"/>
          </a:xfrm>
        </p:grpSpPr>
        <p:sp>
          <p:nvSpPr>
            <p:cNvPr id="371" name="Google Shape;371;p11"/>
            <p:cNvSpPr/>
            <p:nvPr/>
          </p:nvSpPr>
          <p:spPr>
            <a:xfrm>
              <a:off x="10462794" y="5480103"/>
              <a:ext cx="842211" cy="547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C0717"/>
                </a:gs>
                <a:gs pos="100000">
                  <a:srgbClr val="25112E"/>
                </a:gs>
              </a:gsLst>
              <a:lin ang="2700000" scaled="0"/>
            </a:gradFill>
            <a:ln w="12700" cap="flat" cmpd="sng">
              <a:solidFill>
                <a:srgbClr val="F1CFF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  <p:sp>
          <p:nvSpPr>
            <p:cNvPr id="372" name="Google Shape;372;p11"/>
            <p:cNvSpPr txBox="1"/>
            <p:nvPr/>
          </p:nvSpPr>
          <p:spPr>
            <a:xfrm>
              <a:off x="10465610" y="5571518"/>
              <a:ext cx="836579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fld id="{00000000-1234-1234-1234-123412341234}" type="slidenum">
                <a:rPr lang="ru-RU" sz="1200" b="1" i="0" u="none" strike="noStrike" cap="none">
                  <a:solidFill>
                    <a:srgbClr val="6EFAF0"/>
                  </a:solidFill>
                  <a:latin typeface="Roboto" panose="02000000000000000000" pitchFamily="2" charset="0"/>
                  <a:ea typeface="Roboto" panose="02000000000000000000" pitchFamily="2" charset="0"/>
                  <a:sym typeface="Arial"/>
                </a:rPr>
                <a:t>9</a:t>
              </a:fld>
              <a:endParaRPr sz="1000" b="1" i="0" u="none" strike="noStrike" cap="none">
                <a:solidFill>
                  <a:srgbClr val="6EFAF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endParaRPr>
            </a:p>
          </p:txBody>
        </p:sp>
      </p:grpSp>
      <p:pic>
        <p:nvPicPr>
          <p:cNvPr id="373" name="Google Shape;373;p11" descr="Изображение выглядит как Графика, часы, графический дизайн, Шриф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2" y="271255"/>
            <a:ext cx="814916" cy="8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255;p8">
            <a:extLst>
              <a:ext uri="{FF2B5EF4-FFF2-40B4-BE49-F238E27FC236}">
                <a16:creationId xmlns:a16="http://schemas.microsoft.com/office/drawing/2014/main" id="{1121C1D0-7745-4C9B-9BA5-58BF031E0BF5}"/>
              </a:ext>
            </a:extLst>
          </p:cNvPr>
          <p:cNvSpPr txBox="1"/>
          <p:nvPr/>
        </p:nvSpPr>
        <p:spPr>
          <a:xfrm>
            <a:off x="717186" y="271255"/>
            <a:ext cx="11189152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Мы работаем по модели </a:t>
            </a:r>
            <a:r>
              <a:rPr lang="en-US" sz="3200" b="1" i="0" u="none" strike="noStrike" cap="none" dirty="0">
                <a:solidFill>
                  <a:srgbClr val="4FFAEE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  <a:t>Freemium</a:t>
            </a:r>
            <a:r>
              <a:rPr lang="ru-RU" sz="32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ru-RU" sz="3200" b="1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dirty="0">
                <a:solidFill>
                  <a:srgbClr val="4FFAE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неделя</a:t>
            </a:r>
            <a:r>
              <a:rPr lang="ru-RU" sz="32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пилотирования – </a:t>
            </a:r>
            <a:r>
              <a:rPr lang="ru-RU" sz="3200" b="1" dirty="0">
                <a:solidFill>
                  <a:srgbClr val="4FFAE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бесплатно</a:t>
            </a:r>
            <a:r>
              <a:rPr lang="ru-RU" sz="32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br>
              <a:rPr lang="ru-RU" sz="32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32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 затем</a:t>
            </a:r>
            <a:endParaRPr sz="1400" b="0" i="0" u="none" strike="noStrike" cap="none" dirty="0">
              <a:solidFill>
                <a:srgbClr val="52E4E2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DC03C2-ADE7-4084-89EE-87B04CE00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25" y="1905825"/>
            <a:ext cx="10615101" cy="3591066"/>
          </a:xfrm>
          <a:prstGeom prst="rect">
            <a:avLst/>
          </a:prstGeom>
        </p:spPr>
      </p:pic>
      <p:sp>
        <p:nvSpPr>
          <p:cNvPr id="45" name="Google Shape;255;p8">
            <a:extLst>
              <a:ext uri="{FF2B5EF4-FFF2-40B4-BE49-F238E27FC236}">
                <a16:creationId xmlns:a16="http://schemas.microsoft.com/office/drawing/2014/main" id="{2E5F3183-D0E8-4B61-9C40-11B53208C4F5}"/>
              </a:ext>
            </a:extLst>
          </p:cNvPr>
          <p:cNvSpPr txBox="1"/>
          <p:nvPr/>
        </p:nvSpPr>
        <p:spPr>
          <a:xfrm>
            <a:off x="2867179" y="5921948"/>
            <a:ext cx="645764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Можно оплачивать все использованные интерполяции </a:t>
            </a:r>
            <a:r>
              <a:rPr lang="ru-RU" sz="2400" dirty="0">
                <a:solidFill>
                  <a:srgbClr val="4FFAE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конце месяца</a:t>
            </a:r>
            <a:endParaRPr sz="1100" i="0" u="none" strike="noStrike" cap="none" dirty="0">
              <a:solidFill>
                <a:srgbClr val="52E4E2"/>
              </a:solidFill>
              <a:latin typeface="Roboto" panose="02000000000000000000" pitchFamily="2" charset="0"/>
              <a:ea typeface="Roboto" panose="02000000000000000000" pitchFamily="2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2F8E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611</Words>
  <Application>Microsoft Office PowerPoint</Application>
  <PresentationFormat>Широкоэкранный</PresentationFormat>
  <Paragraphs>156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Roboto</vt:lpstr>
      <vt:lpstr>Play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Anix позволяет автоматически отрисовывать промежуточные кадры за 30 секунд</vt:lpstr>
      <vt:lpstr>Подходит для черновой и чистовой анимации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F8745</dc:creator>
  <cp:lastModifiedBy>ROG STRIX</cp:lastModifiedBy>
  <cp:revision>77</cp:revision>
  <dcterms:created xsi:type="dcterms:W3CDTF">2024-02-06T23:45:50Z</dcterms:created>
  <dcterms:modified xsi:type="dcterms:W3CDTF">2024-12-15T21:04:27Z</dcterms:modified>
</cp:coreProperties>
</file>